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5"/>
  </p:sldMasterIdLst>
  <p:notesMasterIdLst>
    <p:notesMasterId r:id="rId26"/>
  </p:notesMasterIdLst>
  <p:handoutMasterIdLst>
    <p:handoutMasterId r:id="rId27"/>
  </p:handoutMasterIdLst>
  <p:sldIdLst>
    <p:sldId id="10222" r:id="rId6"/>
    <p:sldId id="10220" r:id="rId7"/>
    <p:sldId id="3087" r:id="rId8"/>
    <p:sldId id="10228" r:id="rId9"/>
    <p:sldId id="3092" r:id="rId10"/>
    <p:sldId id="3093" r:id="rId11"/>
    <p:sldId id="10221" r:id="rId12"/>
    <p:sldId id="10265" r:id="rId13"/>
    <p:sldId id="1786" r:id="rId14"/>
    <p:sldId id="10236" r:id="rId15"/>
    <p:sldId id="10237" r:id="rId16"/>
    <p:sldId id="10238" r:id="rId17"/>
    <p:sldId id="10240" r:id="rId18"/>
    <p:sldId id="10241" r:id="rId19"/>
    <p:sldId id="10267" r:id="rId20"/>
    <p:sldId id="10268" r:id="rId21"/>
    <p:sldId id="10266" r:id="rId22"/>
    <p:sldId id="10258" r:id="rId23"/>
    <p:sldId id="1796" r:id="rId24"/>
    <p:sldId id="1798"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Segoe UI" panose="020B0502040204020203" pitchFamily="34" charset="0"/>
      <p:regular r:id="rId34"/>
      <p:bold r:id="rId35"/>
      <p:italic r:id="rId36"/>
      <p:boldItalic r:id="rId37"/>
    </p:embeddedFont>
    <p:embeddedFont>
      <p:font typeface="Segoe UI Semibold" panose="020B0702040204020203" pitchFamily="34" charset="0"/>
      <p:bold r:id="rId38"/>
      <p:boldItalic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21B1A5-D364-4F35-B9BF-77E769BA318D}">
          <p14:sldIdLst>
            <p14:sldId id="10222"/>
            <p14:sldId id="10220"/>
            <p14:sldId id="3087"/>
            <p14:sldId id="10228"/>
            <p14:sldId id="3092"/>
            <p14:sldId id="3093"/>
          </p14:sldIdLst>
        </p14:section>
        <p14:section name="Planning" id="{3569AC3B-6E95-4305-9FCF-C8F684496E75}">
          <p14:sldIdLst>
            <p14:sldId id="10221"/>
            <p14:sldId id="10265"/>
            <p14:sldId id="1786"/>
            <p14:sldId id="10236"/>
            <p14:sldId id="10237"/>
          </p14:sldIdLst>
        </p14:section>
        <p14:section name="Solution Strategy" id="{C5235239-80D5-4311-A7DD-377219183FA7}">
          <p14:sldIdLst>
            <p14:sldId id="10238"/>
            <p14:sldId id="10240"/>
            <p14:sldId id="10241"/>
            <p14:sldId id="10267"/>
            <p14:sldId id="10268"/>
            <p14:sldId id="10266"/>
            <p14:sldId id="10258"/>
          </p14:sldIdLst>
        </p14:section>
        <p14:section name="QA" id="{CFC9A3CD-4299-4C0E-9896-27E1BC71DAF2}">
          <p14:sldIdLst>
            <p14:sldId id="1796"/>
            <p14:sldId id="17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EDAAC8-0530-2237-4664-9A046A131C40}" name="Rich Black" initials="RB" userId="S::riblack@microsoft.com::b49cc34d-059b-4351-ba76-9f03c1133e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lie Neiley" initials="JN" lastIdx="7" clrIdx="0">
    <p:extLst>
      <p:ext uri="{19B8F6BF-5375-455C-9EA6-DF929625EA0E}">
        <p15:presenceInfo xmlns:p15="http://schemas.microsoft.com/office/powerpoint/2012/main" userId="S::juneiley@microsoft.com::af98ba14-8982-42eb-8fbe-118df68fa5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7CF"/>
    <a:srgbClr val="008272"/>
    <a:srgbClr val="3D3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0458C-A056-411F-9E28-AB305E55597B}" v="2" dt="2021-06-15T00:00:17.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68834" autoAdjust="0"/>
  </p:normalViewPr>
  <p:slideViewPr>
    <p:cSldViewPr snapToGrid="0">
      <p:cViewPr varScale="1">
        <p:scale>
          <a:sx n="75" d="100"/>
          <a:sy n="75" d="100"/>
        </p:scale>
        <p:origin x="180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6.xml"/><Relationship Id="rId34" Type="http://schemas.openxmlformats.org/officeDocument/2006/relationships/font" Target="fonts/font7.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zwan Asif" userId="4277ba50-42ad-46bb-808b-f020aa815f77" providerId="ADAL" clId="{76D651C6-51D7-4F49-8391-609A0AF92F7F}"/>
    <pc:docChg chg="modSld sldOrd">
      <pc:chgData name="Rizwan Asif" userId="4277ba50-42ad-46bb-808b-f020aa815f77" providerId="ADAL" clId="{76D651C6-51D7-4F49-8391-609A0AF92F7F}" dt="2021-04-01T20:53:56.038" v="1"/>
      <pc:docMkLst>
        <pc:docMk/>
      </pc:docMkLst>
      <pc:sldChg chg="ord">
        <pc:chgData name="Rizwan Asif" userId="4277ba50-42ad-46bb-808b-f020aa815f77" providerId="ADAL" clId="{76D651C6-51D7-4F49-8391-609A0AF92F7F}" dt="2021-04-01T20:53:56.038" v="1"/>
        <pc:sldMkLst>
          <pc:docMk/>
          <pc:sldMk cId="2567493441" sldId="3087"/>
        </pc:sldMkLst>
      </pc:sldChg>
    </pc:docChg>
  </pc:docChgLst>
  <pc:docChgLst>
    <pc:chgData name="Jila Yadav" userId="2bc4a56e-4d60-4cdb-8888-50ac7d858268" providerId="ADAL" clId="{1CDD2A9F-0C0B-4FCE-82C3-CE9587F786FD}"/>
    <pc:docChg chg="modSld">
      <pc:chgData name="Jila Yadav" userId="2bc4a56e-4d60-4cdb-8888-50ac7d858268" providerId="ADAL" clId="{1CDD2A9F-0C0B-4FCE-82C3-CE9587F786FD}" dt="2021-04-01T23:23:30.429" v="69" actId="20577"/>
      <pc:docMkLst>
        <pc:docMk/>
      </pc:docMkLst>
      <pc:sldChg chg="delCm">
        <pc:chgData name="Jila Yadav" userId="2bc4a56e-4d60-4cdb-8888-50ac7d858268" providerId="ADAL" clId="{1CDD2A9F-0C0B-4FCE-82C3-CE9587F786FD}" dt="2021-03-29T22:23:26.910" v="1"/>
        <pc:sldMkLst>
          <pc:docMk/>
          <pc:sldMk cId="3300356148" sldId="10222"/>
        </pc:sldMkLst>
      </pc:sldChg>
      <pc:sldChg chg="modSp mod">
        <pc:chgData name="Jila Yadav" userId="2bc4a56e-4d60-4cdb-8888-50ac7d858268" providerId="ADAL" clId="{1CDD2A9F-0C0B-4FCE-82C3-CE9587F786FD}" dt="2021-04-01T21:30:58.244" v="3" actId="20577"/>
        <pc:sldMkLst>
          <pc:docMk/>
          <pc:sldMk cId="2941868265" sldId="10265"/>
        </pc:sldMkLst>
        <pc:spChg chg="mod">
          <ac:chgData name="Jila Yadav" userId="2bc4a56e-4d60-4cdb-8888-50ac7d858268" providerId="ADAL" clId="{1CDD2A9F-0C0B-4FCE-82C3-CE9587F786FD}" dt="2021-04-01T21:30:58.244" v="3" actId="20577"/>
          <ac:spMkLst>
            <pc:docMk/>
            <pc:sldMk cId="2941868265" sldId="10265"/>
            <ac:spMk id="2" creationId="{45010FE8-BF09-4146-B084-66CB05B66FD9}"/>
          </ac:spMkLst>
        </pc:spChg>
      </pc:sldChg>
      <pc:sldChg chg="modSp mod">
        <pc:chgData name="Jila Yadav" userId="2bc4a56e-4d60-4cdb-8888-50ac7d858268" providerId="ADAL" clId="{1CDD2A9F-0C0B-4FCE-82C3-CE9587F786FD}" dt="2021-04-01T23:23:00.792" v="27" actId="6549"/>
        <pc:sldMkLst>
          <pc:docMk/>
          <pc:sldMk cId="875196317" sldId="10267"/>
        </pc:sldMkLst>
        <pc:spChg chg="mod">
          <ac:chgData name="Jila Yadav" userId="2bc4a56e-4d60-4cdb-8888-50ac7d858268" providerId="ADAL" clId="{1CDD2A9F-0C0B-4FCE-82C3-CE9587F786FD}" dt="2021-04-01T23:23:00.792" v="27" actId="6549"/>
          <ac:spMkLst>
            <pc:docMk/>
            <pc:sldMk cId="875196317" sldId="10267"/>
            <ac:spMk id="2" creationId="{45010FE8-BF09-4146-B084-66CB05B66FD9}"/>
          </ac:spMkLst>
        </pc:spChg>
      </pc:sldChg>
      <pc:sldChg chg="modSp mod">
        <pc:chgData name="Jila Yadav" userId="2bc4a56e-4d60-4cdb-8888-50ac7d858268" providerId="ADAL" clId="{1CDD2A9F-0C0B-4FCE-82C3-CE9587F786FD}" dt="2021-04-01T23:23:30.429" v="69" actId="20577"/>
        <pc:sldMkLst>
          <pc:docMk/>
          <pc:sldMk cId="2653685604" sldId="10268"/>
        </pc:sldMkLst>
        <pc:spChg chg="mod">
          <ac:chgData name="Jila Yadav" userId="2bc4a56e-4d60-4cdb-8888-50ac7d858268" providerId="ADAL" clId="{1CDD2A9F-0C0B-4FCE-82C3-CE9587F786FD}" dt="2021-04-01T23:23:30.429" v="69" actId="20577"/>
          <ac:spMkLst>
            <pc:docMk/>
            <pc:sldMk cId="2653685604" sldId="10268"/>
            <ac:spMk id="2" creationId="{45010FE8-BF09-4146-B084-66CB05B66FD9}"/>
          </ac:spMkLst>
        </pc:spChg>
      </pc:sldChg>
    </pc:docChg>
  </pc:docChgLst>
  <pc:docChgLst>
    <pc:chgData name="Rizwan Asif" userId="4277ba50-42ad-46bb-808b-f020aa815f77" providerId="ADAL" clId="{BF10151A-6C33-429A-9398-7A3380047F7B}"/>
    <pc:docChg chg="modSld">
      <pc:chgData name="Rizwan Asif" userId="4277ba50-42ad-46bb-808b-f020aa815f77" providerId="ADAL" clId="{BF10151A-6C33-429A-9398-7A3380047F7B}" dt="2021-05-18T20:27:42.583" v="0" actId="20577"/>
      <pc:docMkLst>
        <pc:docMk/>
      </pc:docMkLst>
      <pc:sldChg chg="modNotesTx">
        <pc:chgData name="Rizwan Asif" userId="4277ba50-42ad-46bb-808b-f020aa815f77" providerId="ADAL" clId="{BF10151A-6C33-429A-9398-7A3380047F7B}" dt="2021-05-18T20:27:42.583" v="0" actId="20577"/>
        <pc:sldMkLst>
          <pc:docMk/>
          <pc:sldMk cId="1857253849" sldId="10220"/>
        </pc:sldMkLst>
      </pc:sldChg>
    </pc:docChg>
  </pc:docChgLst>
  <pc:docChgLst>
    <pc:chgData name="Rizwan Asif" userId="4277ba50-42ad-46bb-808b-f020aa815f77" providerId="ADAL" clId="{A0A0458C-A056-411F-9E28-AB305E55597B}"/>
    <pc:docChg chg="modSld">
      <pc:chgData name="Rizwan Asif" userId="4277ba50-42ad-46bb-808b-f020aa815f77" providerId="ADAL" clId="{A0A0458C-A056-411F-9E28-AB305E55597B}" dt="2021-06-14T22:44:42.122" v="0" actId="13926"/>
      <pc:docMkLst>
        <pc:docMk/>
      </pc:docMkLst>
      <pc:sldChg chg="modSp mod">
        <pc:chgData name="Rizwan Asif" userId="4277ba50-42ad-46bb-808b-f020aa815f77" providerId="ADAL" clId="{A0A0458C-A056-411F-9E28-AB305E55597B}" dt="2021-06-14T22:44:42.122" v="0" actId="13926"/>
        <pc:sldMkLst>
          <pc:docMk/>
          <pc:sldMk cId="1311971346" sldId="10228"/>
        </pc:sldMkLst>
        <pc:spChg chg="mod">
          <ac:chgData name="Rizwan Asif" userId="4277ba50-42ad-46bb-808b-f020aa815f77" providerId="ADAL" clId="{A0A0458C-A056-411F-9E28-AB305E55597B}" dt="2021-06-14T22:44:42.122" v="0" actId="13926"/>
          <ac:spMkLst>
            <pc:docMk/>
            <pc:sldMk cId="1311971346" sldId="10228"/>
            <ac:spMk id="103" creationId="{58D773B7-673F-419E-B0B9-B5B66FF34DCD}"/>
          </ac:spMkLst>
        </pc:spChg>
      </pc:sldChg>
    </pc:docChg>
  </pc:docChgLst>
  <pc:docChgLst>
    <pc:chgData name="Jila Yadav" userId="2bc4a56e-4d60-4cdb-8888-50ac7d858268" providerId="ADAL" clId="{72C80F68-3069-48D3-89C4-C82395400DCE}"/>
    <pc:docChg chg="modSld">
      <pc:chgData name="Jila Yadav" userId="2bc4a56e-4d60-4cdb-8888-50ac7d858268" providerId="ADAL" clId="{72C80F68-3069-48D3-89C4-C82395400DCE}" dt="2021-05-06T19:38:40.852" v="0"/>
      <pc:docMkLst>
        <pc:docMk/>
      </pc:docMkLst>
      <pc:sldChg chg="modSp">
        <pc:chgData name="Jila Yadav" userId="2bc4a56e-4d60-4cdb-8888-50ac7d858268" providerId="ADAL" clId="{72C80F68-3069-48D3-89C4-C82395400DCE}" dt="2021-05-06T19:38:40.852" v="0"/>
        <pc:sldMkLst>
          <pc:docMk/>
          <pc:sldMk cId="1018732749" sldId="10237"/>
        </pc:sldMkLst>
        <pc:graphicFrameChg chg="mod">
          <ac:chgData name="Jila Yadav" userId="2bc4a56e-4d60-4cdb-8888-50ac7d858268" providerId="ADAL" clId="{72C80F68-3069-48D3-89C4-C82395400DCE}" dt="2021-05-06T19:38:40.852" v="0"/>
          <ac:graphicFrameMkLst>
            <pc:docMk/>
            <pc:sldMk cId="1018732749" sldId="10237"/>
            <ac:graphicFrameMk id="4" creationId="{0A129B0B-4A50-4C77-8DD0-1DD687A08358}"/>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C9A59-2D54-4EB5-A21F-8B0704F6F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61193E-CD2D-4EBD-BB6B-DAF2B64F9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81934B-9E7B-47BD-9E11-CD9D0B990116}" type="datetimeFigureOut">
              <a:rPr lang="en-US" smtClean="0"/>
              <a:t>7/7/2021</a:t>
            </a:fld>
            <a:endParaRPr lang="en-US"/>
          </a:p>
        </p:txBody>
      </p:sp>
      <p:sp>
        <p:nvSpPr>
          <p:cNvPr id="4" name="Footer Placeholder 3">
            <a:extLst>
              <a:ext uri="{FF2B5EF4-FFF2-40B4-BE49-F238E27FC236}">
                <a16:creationId xmlns:a16="http://schemas.microsoft.com/office/drawing/2014/main" id="{F85FB0A6-1F75-44FD-8F68-A2AAA1D59D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5F2C96-14CF-48ED-BA80-70B9F297D5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08807-CD91-4D83-9199-4BCB992AB271}" type="slidenum">
              <a:rPr lang="en-US" smtClean="0"/>
              <a:t>‹#›</a:t>
            </a:fld>
            <a:endParaRPr lang="en-US"/>
          </a:p>
        </p:txBody>
      </p:sp>
    </p:spTree>
    <p:extLst>
      <p:ext uri="{BB962C8B-B14F-4D97-AF65-F5344CB8AC3E}">
        <p14:creationId xmlns:p14="http://schemas.microsoft.com/office/powerpoint/2010/main" val="910960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AA970-998E-44B5-A973-040C3B8B3432}"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6B356-2F22-40D0-A92B-C8127227BBA1}" type="slidenum">
              <a:rPr lang="en-US" smtClean="0"/>
              <a:t>‹#›</a:t>
            </a:fld>
            <a:endParaRPr lang="en-US"/>
          </a:p>
        </p:txBody>
      </p:sp>
    </p:spTree>
    <p:extLst>
      <p:ext uri="{BB962C8B-B14F-4D97-AF65-F5344CB8AC3E}">
        <p14:creationId xmlns:p14="http://schemas.microsoft.com/office/powerpoint/2010/main" val="102738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dynamics365/finance/finance-insights/finance-insights-home-pag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7/7/2021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536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What is your solution strategy to solve self-serve reporting requirements ?</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13</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highlight>
                <a:srgbClr val="FFFF00"/>
              </a:highlight>
              <a:latin typeface="Segoe UI" panose="020B0502040204020203" pitchFamily="34" charset="0"/>
            </a:endParaRPr>
          </a:p>
          <a:p>
            <a:pPr algn="l" rtl="0" fontAlgn="base"/>
            <a:r>
              <a:rPr lang="en-US" sz="1200">
                <a:solidFill>
                  <a:schemeClr val="tx1"/>
                </a:solidFill>
                <a:highlight>
                  <a:srgbClr val="FFFF00"/>
                </a:highlight>
                <a:latin typeface="Segoe UI" panose="020B0502040204020203" pitchFamily="34" charset="0"/>
              </a:rPr>
              <a:t>1. </a:t>
            </a:r>
            <a:r>
              <a:rPr lang="en-GB" sz="1200" b="0" i="0" u="none" strike="noStrike">
                <a:solidFill>
                  <a:srgbClr val="505050"/>
                </a:solidFill>
                <a:effectLst/>
                <a:highlight>
                  <a:srgbClr val="FFFF00"/>
                </a:highlight>
                <a:latin typeface="Segoe UI" panose="020B0502040204020203" pitchFamily="34" charset="0"/>
              </a:rPr>
              <a:t>How are you planning to solve the </a:t>
            </a:r>
            <a:r>
              <a:rPr lang="en-GB" sz="1200">
                <a:solidFill>
                  <a:srgbClr val="505050"/>
                </a:solidFill>
                <a:highlight>
                  <a:srgbClr val="FFFF00"/>
                </a:highlight>
                <a:latin typeface="Segoe UI" panose="020B0502040204020203" pitchFamily="34" charset="0"/>
              </a:rPr>
              <a:t>g</a:t>
            </a:r>
            <a:r>
              <a:rPr lang="en-GB" sz="1200" b="0" i="0" u="none" strike="noStrike">
                <a:solidFill>
                  <a:srgbClr val="505050"/>
                </a:solidFill>
                <a:effectLst/>
                <a:highlight>
                  <a:srgbClr val="FFFF00"/>
                </a:highlight>
                <a:latin typeface="Segoe UI" panose="020B0502040204020203" pitchFamily="34" charset="0"/>
              </a:rPr>
              <a:t>aps as example through developing </a:t>
            </a:r>
            <a:r>
              <a:rPr lang="en-GB" sz="1200">
                <a:solidFill>
                  <a:srgbClr val="505050"/>
                </a:solidFill>
                <a:highlight>
                  <a:srgbClr val="FFFF00"/>
                </a:highlight>
                <a:latin typeface="Segoe UI" panose="020B0502040204020203" pitchFamily="34" charset="0"/>
              </a:rPr>
              <a:t>d</a:t>
            </a:r>
            <a:r>
              <a:rPr lang="en-GB" sz="1200" b="0" i="0" u="none" strike="noStrike">
                <a:solidFill>
                  <a:srgbClr val="505050"/>
                </a:solidFill>
                <a:effectLst/>
                <a:highlight>
                  <a:srgbClr val="FFFF00"/>
                </a:highlight>
                <a:latin typeface="Segoe UI" panose="020B0502040204020203" pitchFamily="34" charset="0"/>
              </a:rPr>
              <a:t>ashboards</a:t>
            </a:r>
            <a:r>
              <a:rPr lang="en-GB" sz="1200">
                <a:solidFill>
                  <a:srgbClr val="505050"/>
                </a:solidFill>
                <a:highlight>
                  <a:srgbClr val="FFFF00"/>
                </a:highlight>
                <a:latin typeface="Segoe UI" panose="020B0502040204020203" pitchFamily="34" charset="0"/>
              </a:rPr>
              <a:t>/w</a:t>
            </a:r>
            <a:r>
              <a:rPr lang="en-GB" sz="1200" b="0" i="0" u="none" strike="noStrike">
                <a:solidFill>
                  <a:srgbClr val="505050"/>
                </a:solidFill>
                <a:effectLst/>
                <a:highlight>
                  <a:srgbClr val="FFFF00"/>
                </a:highlight>
                <a:latin typeface="Segoe UI" panose="020B0502040204020203" pitchFamily="34" charset="0"/>
              </a:rPr>
              <a:t>orkspaces, list pages, saved views, reports or ISV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highlight>
                  <a:srgbClr val="FFFF00"/>
                </a:highlight>
                <a:latin typeface="Segoe UI" panose="020B0502040204020203" pitchFamily="34" charset="0"/>
              </a:rPr>
              <a:t>2. What is your solution strategy to business documents – such as Purchase orders, Sales order invoice </a:t>
            </a:r>
            <a:r>
              <a:rPr lang="en-US" sz="1200" err="1">
                <a:solidFill>
                  <a:schemeClr val="tx1"/>
                </a:solidFill>
                <a:highlight>
                  <a:srgbClr val="FFFF00"/>
                </a:highlight>
                <a:latin typeface="Segoe UI" panose="020B0502040204020203" pitchFamily="34" charset="0"/>
              </a:rPr>
              <a:t>etc</a:t>
            </a:r>
            <a:r>
              <a:rPr lang="en-US" sz="1200">
                <a:solidFill>
                  <a:schemeClr val="tx1"/>
                </a:solidFill>
                <a:highlight>
                  <a:srgbClr val="FFFF00"/>
                </a:highlight>
                <a:latin typeface="Segoe UI" panose="020B0502040204020203" pitchFamily="34" charset="0"/>
              </a:rPr>
              <a:t> (F&amp;O) ?</a:t>
            </a:r>
          </a:p>
          <a:p>
            <a:endParaRPr lang="en-US"/>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i="0" u="none" strike="noStrike">
                <a:solidFill>
                  <a:srgbClr val="505050"/>
                </a:solidFill>
                <a:effectLst/>
                <a:highlight>
                  <a:srgbClr val="FFFF00"/>
                </a:highlight>
                <a:latin typeface="Segoe UI" panose="020B0502040204020203" pitchFamily="34" charset="0"/>
              </a:rPr>
              <a:t>Please provide answer to following questions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b="0" i="0" u="none" strike="noStrike">
              <a:solidFill>
                <a:srgbClr val="505050"/>
              </a:solidFill>
              <a:effectLst/>
              <a:highlight>
                <a:srgbClr val="FFFF00"/>
              </a:highlight>
              <a:latin typeface="Segoe UI" panose="020B0502040204020203" pitchFamily="34" charset="0"/>
            </a:endParaRPr>
          </a:p>
          <a:p>
            <a:pPr marL="228600" indent="-228600">
              <a:buAutoNum type="arabicPeriod"/>
            </a:pPr>
            <a:r>
              <a:rPr lang="en-US" sz="1200">
                <a:solidFill>
                  <a:schemeClr val="tx1"/>
                </a:solidFill>
                <a:highlight>
                  <a:srgbClr val="FFFF00"/>
                </a:highlight>
                <a:latin typeface="Segoe UI" panose="020B0502040204020203" pitchFamily="34" charset="0"/>
              </a:rPr>
              <a:t>What is the solution strategy to solve regulatory reporting </a:t>
            </a:r>
            <a:r>
              <a:rPr lang="en-GB" sz="1200">
                <a:solidFill>
                  <a:schemeClr val="tx1"/>
                </a:solidFill>
                <a:highlight>
                  <a:srgbClr val="FFFF00"/>
                </a:highlight>
                <a:latin typeface="Segoe UI" panose="020B0502040204020203" pitchFamily="34" charset="0"/>
              </a:rPr>
              <a:t>such </a:t>
            </a:r>
            <a:r>
              <a:rPr lang="en-GB" sz="1200" b="0" i="0" u="none" strike="noStrike">
                <a:solidFill>
                  <a:schemeClr val="tx1"/>
                </a:solidFill>
                <a:effectLst/>
                <a:highlight>
                  <a:srgbClr val="FFFF00"/>
                </a:highlight>
                <a:latin typeface="Segoe UI" panose="020B0502040204020203" pitchFamily="34" charset="0"/>
              </a:rPr>
              <a:t>as </a:t>
            </a:r>
            <a:r>
              <a:rPr lang="en-GB" sz="1200">
                <a:solidFill>
                  <a:schemeClr val="tx1"/>
                </a:solidFill>
                <a:highlight>
                  <a:srgbClr val="FFFF00"/>
                </a:highlight>
                <a:latin typeface="Segoe UI" panose="020B0502040204020203" pitchFamily="34" charset="0"/>
              </a:rPr>
              <a:t>sending and receiving</a:t>
            </a:r>
            <a:r>
              <a:rPr lang="en-GB" sz="1200" b="0" i="0" u="none" strike="noStrike">
                <a:solidFill>
                  <a:schemeClr val="tx1"/>
                </a:solidFill>
                <a:effectLst/>
                <a:highlight>
                  <a:srgbClr val="FFFF00"/>
                </a:highlight>
                <a:latin typeface="Segoe UI" panose="020B0502040204020203" pitchFamily="34" charset="0"/>
              </a:rPr>
              <a:t> documents from tax, government and other regulatory authorities. Provide details around if you plan to utilize electronic reporting module to configure such requirements.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a:solidFill>
                  <a:schemeClr val="tx1"/>
                </a:solidFill>
                <a:effectLst/>
                <a:highlight>
                  <a:srgbClr val="FFFF00"/>
                </a:highlight>
                <a:latin typeface="Segoe UI" panose="020B0502040204020203" pitchFamily="34" charset="0"/>
              </a:rPr>
              <a:t>Provide information about the tools and solution being used for financial consolidation and reporting for example financial reporting within Dynamics 365 or other solution such as Hyperion. If using financial reporting, provide details around number of reports , transaction volume, users. If using external application provide details around data integration solution from Dynamics 365.</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a:solidFill>
                  <a:schemeClr val="tx1"/>
                </a:solidFill>
                <a:highlight>
                  <a:srgbClr val="FFFF00"/>
                </a:highlight>
                <a:latin typeface="Segoe UI" panose="020B0502040204020203" pitchFamily="34" charset="0"/>
              </a:rPr>
              <a:t>Provide details if you are planning to use </a:t>
            </a:r>
            <a:r>
              <a:rPr lang="en-GB" sz="1200">
                <a:solidFill>
                  <a:schemeClr val="tx1"/>
                </a:solidFill>
                <a:highlight>
                  <a:srgbClr val="FFFF00"/>
                </a:highlight>
                <a:latin typeface="Segoe UI" panose="020B0502040204020203" pitchFamily="34" charset="0"/>
                <a:hlinkClick r:id="rId3">
                  <a:extLst>
                    <a:ext uri="{A12FA001-AC4F-418D-AE19-62706E023703}">
                      <ahyp:hlinkClr xmlns:ahyp="http://schemas.microsoft.com/office/drawing/2018/hyperlinkcolor" val="tx"/>
                    </a:ext>
                  </a:extLst>
                </a:hlinkClick>
              </a:rPr>
              <a:t>Finance Insights</a:t>
            </a:r>
            <a:r>
              <a:rPr lang="en-GB" sz="1200">
                <a:solidFill>
                  <a:schemeClr val="tx1"/>
                </a:solidFill>
                <a:highlight>
                  <a:srgbClr val="FFFF00"/>
                </a:highlight>
                <a:latin typeface="Segoe UI" panose="020B0502040204020203" pitchFamily="34" charset="0"/>
              </a:rPr>
              <a:t> apps such as Customer payment prediction, Cash flow forecast or Budget proposal</a:t>
            </a:r>
            <a:r>
              <a:rPr lang="en-GB" sz="1200" b="0" i="0" u="none" strike="noStrike">
                <a:solidFill>
                  <a:schemeClr val="tx1"/>
                </a:solidFill>
                <a:effectLst/>
                <a:highlight>
                  <a:srgbClr val="FFFF00"/>
                </a:highlight>
                <a:latin typeface="Segoe UI" panose="020B0502040204020203" pitchFamily="34" charset="0"/>
              </a:rPr>
              <a:t>.​</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420259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i="0" u="none" strike="noStrike" dirty="0">
                <a:solidFill>
                  <a:srgbClr val="505050"/>
                </a:solidFill>
                <a:effectLst/>
                <a:highlight>
                  <a:srgbClr val="FFFF00"/>
                </a:highlight>
                <a:latin typeface="Segoe UI" panose="020B0502040204020203" pitchFamily="34" charset="0"/>
              </a:rPr>
              <a:t>Please provide answer to following questions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highlight>
                  <a:srgbClr val="FFFF00"/>
                </a:highlight>
              </a:rPr>
              <a:t>Printing requirement for business documents, label printing – volume details, number of printers, printer location etc.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highlight>
                  <a:srgbClr val="FFFF00"/>
                </a:highlight>
              </a:rPr>
              <a:t>Validation plan for document printing such as checks, business documents.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highlight>
                  <a:srgbClr val="FFFF00"/>
                </a:highlight>
              </a:rPr>
              <a:t>Details on network printing, label printing, printer setup and document routing setup.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dirty="0">
                <a:solidFill>
                  <a:srgbClr val="505050"/>
                </a:solidFill>
                <a:effectLst/>
                <a:highlight>
                  <a:srgbClr val="FFFF00"/>
                </a:highlight>
                <a:latin typeface="Segoe UI" panose="020B0502040204020203" pitchFamily="34" charset="0"/>
              </a:rPr>
              <a:t>Label printing requirement solution strategy and volume.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chemeClr val="tx1"/>
              </a:solidFill>
              <a:highlight>
                <a:srgbClr val="FFFF00"/>
              </a:highligh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chemeClr val="tx1"/>
              </a:solidFill>
              <a:highlight>
                <a:srgbClr val="FFFF00"/>
              </a:highligh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solidFill>
                <a:schemeClr val="tx1"/>
              </a:solidFill>
              <a:highlight>
                <a:srgbClr val="FFFF00"/>
              </a:highlight>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16</a:t>
            </a:fld>
            <a:endParaRPr lang="en-US"/>
          </a:p>
        </p:txBody>
      </p:sp>
    </p:spTree>
    <p:extLst>
      <p:ext uri="{BB962C8B-B14F-4D97-AF65-F5344CB8AC3E}">
        <p14:creationId xmlns:p14="http://schemas.microsoft.com/office/powerpoint/2010/main" val="1172968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18</a:t>
            </a:fld>
            <a:endParaRPr lang="en-US"/>
          </a:p>
        </p:txBody>
      </p:sp>
    </p:spTree>
    <p:extLst>
      <p:ext uri="{BB962C8B-B14F-4D97-AF65-F5344CB8AC3E}">
        <p14:creationId xmlns:p14="http://schemas.microsoft.com/office/powerpoint/2010/main" val="2593154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6966B356-2F22-40D0-A92B-C8127227BBA1}" type="slidenum">
              <a:rPr lang="en-US" smtClean="0"/>
              <a:t>2</a:t>
            </a:fld>
            <a:endParaRPr lang="en-US"/>
          </a:p>
        </p:txBody>
      </p:sp>
    </p:spTree>
    <p:extLst>
      <p:ext uri="{BB962C8B-B14F-4D97-AF65-F5344CB8AC3E}">
        <p14:creationId xmlns:p14="http://schemas.microsoft.com/office/powerpoint/2010/main" val="342249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7/7/2021 1:49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0" b="0" kern="1200" cap="none" spc="-100" baseline="0">
              <a:ln w="3175">
                <a:noFill/>
              </a:ln>
              <a:solidFill>
                <a:schemeClr val="tx1">
                  <a:lumMod val="75000"/>
                </a:schemeClr>
              </a:solidFill>
              <a:effectLst/>
              <a:latin typeface="+mj-lt"/>
              <a:ea typeface="+mn-ea"/>
              <a:cs typeface="Segoe UI" pitchFamily="34" charset="0"/>
            </a:endParaRPr>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250229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6</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Courier New" panose="02070309020205020404" pitchFamily="49" charset="0"/>
              <a:buNone/>
            </a:pPr>
            <a:r>
              <a:rPr lang="en-US" sz="1800" b="0" i="0">
                <a:effectLst/>
                <a:latin typeface="Segoe UI" panose="020B0502040204020203" pitchFamily="34" charset="0"/>
              </a:rPr>
              <a:t>Please provide answer to following questions as it related to components of your data estate </a:t>
            </a:r>
          </a:p>
          <a:p>
            <a:pPr marL="285750" indent="-285750" algn="l">
              <a:buFont typeface="Arial" panose="020B0604020202020204" pitchFamily="34" charset="0"/>
              <a:buChar char="•"/>
            </a:pPr>
            <a:r>
              <a:rPr lang="en-US" sz="1800" b="0" i="0">
                <a:effectLst/>
                <a:latin typeface="Segoe UI" panose="020B0502040204020203" pitchFamily="34" charset="0"/>
              </a:rPr>
              <a:t>Where data is located (CE, F&amp;O, external master data, data estate diagram) ?</a:t>
            </a:r>
            <a:endParaRPr lang="en-US" b="0" i="0">
              <a:effectLst/>
              <a:latin typeface="Segoe UI" panose="020B0502040204020203" pitchFamily="34" charset="0"/>
            </a:endParaRPr>
          </a:p>
          <a:p>
            <a:pPr marL="285750" indent="-285750" algn="l">
              <a:buFont typeface="Arial" panose="020B0604020202020204" pitchFamily="34" charset="0"/>
              <a:buChar char="•"/>
            </a:pPr>
            <a:r>
              <a:rPr lang="en-US" sz="1800" b="0" i="0">
                <a:effectLst/>
                <a:latin typeface="Segoe UI" panose="020B0502040204020203" pitchFamily="34" charset="0"/>
              </a:rPr>
              <a:t>Are data unification components (Datawarehouse, Customer Insights, other Azure technology) used?</a:t>
            </a:r>
            <a:endParaRPr lang="en-US" sz="1200" b="0" i="0">
              <a:effectLst/>
              <a:latin typeface="Segoe UI" panose="020B0502040204020203" pitchFamily="34" charset="0"/>
            </a:endParaRPr>
          </a:p>
          <a:p>
            <a:pPr marL="285750" indent="-285750" algn="l">
              <a:buFont typeface="Arial" panose="020B0604020202020204" pitchFamily="34" charset="0"/>
              <a:buChar char="•"/>
            </a:pPr>
            <a:r>
              <a:rPr lang="en-US" sz="1800" b="0" i="0">
                <a:effectLst/>
                <a:latin typeface="Segoe UI" panose="020B0502040204020203" pitchFamily="34" charset="0"/>
              </a:rPr>
              <a:t>Are data export components (DES/BYOD, Export to data lake) used?</a:t>
            </a:r>
            <a:endParaRPr lang="en-US" sz="1200" b="0" i="0">
              <a:effectLst/>
              <a:latin typeface="Segoe UI" panose="020B0502040204020203" pitchFamily="34" charset="0"/>
            </a:endParaRPr>
          </a:p>
          <a:p>
            <a:pPr marL="285750" indent="-285750" algn="l">
              <a:buFont typeface="Arial" panose="020B0604020202020204" pitchFamily="34" charset="0"/>
              <a:buChar char="•"/>
            </a:pPr>
            <a:r>
              <a:rPr lang="en-US" sz="1800" b="0" i="0">
                <a:effectLst/>
                <a:latin typeface="Segoe UI" panose="020B0502040204020203" pitchFamily="34" charset="0"/>
              </a:rPr>
              <a:t>Are components of Azure Technology (Azure Synapses, etc.) used?</a:t>
            </a:r>
            <a:endParaRPr lang="en-US" sz="1200" b="0" i="0">
              <a:effectLst/>
              <a:latin typeface="Segoe UI" panose="020B0502040204020203" pitchFamily="34" charset="0"/>
            </a:endParaRPr>
          </a:p>
          <a:p>
            <a:pPr marL="285750" indent="-285750" algn="l">
              <a:buFont typeface="Arial" panose="020B0604020202020204" pitchFamily="34" charset="0"/>
              <a:buChar char="•"/>
            </a:pPr>
            <a:r>
              <a:rPr lang="en-US" sz="1800" b="0" i="0">
                <a:effectLst/>
                <a:latin typeface="Segoe UI" panose="020B0502040204020203" pitchFamily="34" charset="0"/>
              </a:rPr>
              <a:t>Are apps leverage Embedded Intelligence in the scope (Sales insights, Customer service insights, Finance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a:solidFill>
                  <a:srgbClr val="505050"/>
                </a:solidFill>
                <a:effectLst/>
                <a:highlight>
                  <a:srgbClr val="FFFF00"/>
                </a:highlight>
                <a:latin typeface="Segoe UI" panose="020B0502040204020203" pitchFamily="34" charset="0"/>
              </a:rPr>
              <a:t>High level overview of your enterprise reporting data </a:t>
            </a:r>
            <a:r>
              <a:rPr lang="en-GB" sz="1200">
                <a:solidFill>
                  <a:srgbClr val="505050"/>
                </a:solidFill>
                <a:highlight>
                  <a:srgbClr val="FFFF00"/>
                </a:highlight>
                <a:latin typeface="Segoe UI" panose="020B0502040204020203" pitchFamily="34" charset="0"/>
              </a:rPr>
              <a:t>p</a:t>
            </a:r>
            <a:r>
              <a:rPr lang="en-GB" sz="1200" b="0" i="0" u="none" strike="noStrike">
                <a:solidFill>
                  <a:srgbClr val="505050"/>
                </a:solidFill>
                <a:effectLst/>
                <a:highlight>
                  <a:srgbClr val="FFFF00"/>
                </a:highlight>
                <a:latin typeface="Segoe UI" panose="020B0502040204020203" pitchFamily="34" charset="0"/>
              </a:rPr>
              <a:t>rocessing (ETL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a:solidFill>
                  <a:srgbClr val="505050"/>
                </a:solidFill>
                <a:effectLst/>
                <a:highlight>
                  <a:srgbClr val="FFFF00"/>
                </a:highlight>
                <a:latin typeface="Segoe UI" panose="020B0502040204020203" pitchFamily="34" charset="0"/>
              </a:rPr>
              <a:t>List of tools used for enterprise BI such as Power BI, Excel, Tableau etc</a:t>
            </a:r>
            <a:r>
              <a:rPr lang="en-GB" sz="1200">
                <a:solidFill>
                  <a:srgbClr val="505050"/>
                </a:solidFill>
                <a:highlight>
                  <a:srgbClr val="FFFF00"/>
                </a:highlight>
                <a:latin typeface="Segoe UI" panose="020B0502040204020203" pitchFamily="34" charset="0"/>
              </a:rPr>
              <a:t> and what role they play in the overall solution strategy.</a:t>
            </a:r>
            <a:endParaRPr lang="en-GB" sz="1200" b="0" i="0" u="none" strike="noStrike">
              <a:solidFill>
                <a:srgbClr val="505050"/>
              </a:solidFill>
              <a:effectLst/>
              <a:highlight>
                <a:srgbClr val="FFFF00"/>
              </a:highlight>
              <a:latin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b="0" i="0" u="none" strike="noStrike">
              <a:solidFill>
                <a:srgbClr val="505050"/>
              </a:solidFill>
              <a:effectLst/>
              <a:highlight>
                <a:srgbClr val="FFFF00"/>
              </a:highlight>
              <a:latin typeface="Segoe UI" panose="020B0502040204020203" pitchFamily="34" charset="0"/>
            </a:endParaRPr>
          </a:p>
          <a:p>
            <a:pPr marL="285750" indent="-285750" algn="l">
              <a:buFont typeface="Arial" panose="020B0604020202020204" pitchFamily="34" charset="0"/>
              <a:buChar char="•"/>
            </a:pPr>
            <a:endParaRPr lang="en-US" b="0" i="0">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8</a:t>
            </a:fld>
            <a:endParaRPr lang="en-US"/>
          </a:p>
        </p:txBody>
      </p:sp>
    </p:spTree>
    <p:extLst>
      <p:ext uri="{BB962C8B-B14F-4D97-AF65-F5344CB8AC3E}">
        <p14:creationId xmlns:p14="http://schemas.microsoft.com/office/powerpoint/2010/main" val="83295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27783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5.jpeg"/><Relationship Id="rId9"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2.jpe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3.jpe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4.jpeg"/><Relationship Id="rId5" Type="http://schemas.openxmlformats.org/officeDocument/2006/relationships/image" Target="../media/image6.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4" name="Picture 3">
            <a:extLst>
              <a:ext uri="{FF2B5EF4-FFF2-40B4-BE49-F238E27FC236}">
                <a16:creationId xmlns:a16="http://schemas.microsoft.com/office/drawing/2014/main" id="{D4B8B8BB-1A51-426E-BFB3-31A7B8AB78C5}"/>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10958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5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11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3" name="Picture 2">
            <a:extLst>
              <a:ext uri="{FF2B5EF4-FFF2-40B4-BE49-F238E27FC236}">
                <a16:creationId xmlns:a16="http://schemas.microsoft.com/office/drawing/2014/main" id="{51D391B2-3CAF-40D8-85A6-FF13AB28D531}"/>
              </a:ext>
            </a:extLst>
          </p:cNvPr>
          <p:cNvPicPr>
            <a:picLocks noChangeAspect="1"/>
          </p:cNvPicPr>
          <p:nvPr userDrawn="1"/>
        </p:nvPicPr>
        <p:blipFill>
          <a:blip r:embed="rId2"/>
          <a:stretch>
            <a:fillRect/>
          </a:stretch>
        </p:blipFill>
        <p:spPr>
          <a:xfrm>
            <a:off x="4864608" y="0"/>
            <a:ext cx="7327392" cy="6858000"/>
          </a:xfrm>
          <a:prstGeom prst="rect">
            <a:avLst/>
          </a:prstGeom>
        </p:spPr>
      </p:pic>
    </p:spTree>
    <p:extLst>
      <p:ext uri="{BB962C8B-B14F-4D97-AF65-F5344CB8AC3E}">
        <p14:creationId xmlns:p14="http://schemas.microsoft.com/office/powerpoint/2010/main" val="394200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860598F-5489-4F0B-B9DA-B1DC8ECA311B}"/>
              </a:ext>
            </a:extLst>
          </p:cNvPr>
          <p:cNvSpPr>
            <a:spLocks noGrp="1"/>
          </p:cNvSpPr>
          <p:nvPr>
            <p:ph sz="quarter" idx="10" hasCustomPrompt="1"/>
          </p:nvPr>
        </p:nvSpPr>
        <p:spPr>
          <a:xfrm>
            <a:off x="832916" y="1262216"/>
            <a:ext cx="10901882" cy="406265"/>
          </a:xfrm>
        </p:spPr>
        <p:txBody>
          <a:bodyPr/>
          <a:lstStyle>
            <a:lvl1pPr marL="0" indent="0">
              <a:buNone/>
              <a:defRPr sz="1600"/>
            </a:lvl1pPr>
            <a:lvl2pPr marL="336145" indent="0">
              <a:buNone/>
              <a:defRPr/>
            </a:lvl2pPr>
          </a:lstStyle>
          <a:p>
            <a:pPr lvl="0"/>
            <a:r>
              <a:rPr lang="en-US"/>
              <a:t>Review Item</a:t>
            </a:r>
          </a:p>
        </p:txBody>
      </p:sp>
      <p:sp>
        <p:nvSpPr>
          <p:cNvPr id="4" name="Title 1">
            <a:extLst>
              <a:ext uri="{FF2B5EF4-FFF2-40B4-BE49-F238E27FC236}">
                <a16:creationId xmlns:a16="http://schemas.microsoft.com/office/drawing/2014/main" id="{C2C1733E-B422-45C8-8755-B39BEA08850B}"/>
              </a:ext>
            </a:extLst>
          </p:cNvPr>
          <p:cNvSpPr>
            <a:spLocks noGrp="1"/>
          </p:cNvSpPr>
          <p:nvPr>
            <p:ph type="title" hasCustomPrompt="1"/>
          </p:nvPr>
        </p:nvSpPr>
        <p:spPr>
          <a:xfrm>
            <a:off x="269240" y="289511"/>
            <a:ext cx="11655840" cy="899665"/>
          </a:xfrm>
        </p:spPr>
        <p:txBody>
          <a:bodyPr/>
          <a:lstStyle>
            <a:lvl1pPr>
              <a:defRPr/>
            </a:lvl1pPr>
          </a:lstStyle>
          <a:p>
            <a:r>
              <a:rPr lang="en-GB">
                <a:highlight>
                  <a:srgbClr val="FFFF00"/>
                </a:highlight>
              </a:rPr>
              <a:t>REVIEW TOPIC</a:t>
            </a:r>
          </a:p>
        </p:txBody>
      </p:sp>
      <p:grpSp>
        <p:nvGrpSpPr>
          <p:cNvPr id="8" name="Group 7">
            <a:extLst>
              <a:ext uri="{FF2B5EF4-FFF2-40B4-BE49-F238E27FC236}">
                <a16:creationId xmlns:a16="http://schemas.microsoft.com/office/drawing/2014/main" id="{E38D5D52-C2AC-4D22-8669-793E54461611}"/>
              </a:ext>
            </a:extLst>
          </p:cNvPr>
          <p:cNvGrpSpPr/>
          <p:nvPr/>
        </p:nvGrpSpPr>
        <p:grpSpPr>
          <a:xfrm>
            <a:off x="457200" y="1287313"/>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B0835B06-2B3C-4CBA-8C30-D2BA7BF6443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70021638-8B44-4082-87EC-45BA11C3277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11" name="Rectangle 10">
            <a:extLst>
              <a:ext uri="{FF2B5EF4-FFF2-40B4-BE49-F238E27FC236}">
                <a16:creationId xmlns:a16="http://schemas.microsoft.com/office/drawing/2014/main" id="{18C2EFA9-917C-4222-9A71-16F8B08FDF2E}"/>
              </a:ext>
            </a:extLst>
          </p:cNvPr>
          <p:cNvSpPr/>
          <p:nvPr userDrawn="1"/>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12" name="Rectangle 11">
            <a:extLst>
              <a:ext uri="{FF2B5EF4-FFF2-40B4-BE49-F238E27FC236}">
                <a16:creationId xmlns:a16="http://schemas.microsoft.com/office/drawing/2014/main" id="{4942C1D3-04C3-475F-BA4B-B00CCB1BE2EE}"/>
              </a:ext>
            </a:extLst>
          </p:cNvPr>
          <p:cNvSpPr/>
          <p:nvPr userDrawn="1"/>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2363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4949371" y="2277275"/>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223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490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5441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447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897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descr="Two people standing in front of a window&#10;&#10;Description automatically generated">
            <a:extLst>
              <a:ext uri="{FF2B5EF4-FFF2-40B4-BE49-F238E27FC236}">
                <a16:creationId xmlns:a16="http://schemas.microsoft.com/office/drawing/2014/main" id="{F95A9D7D-24EC-493F-9813-9AD72ADD53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587" t="4933" b="4933"/>
          <a:stretch/>
        </p:blipFill>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9763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REVIEW ITEM</a:t>
            </a:r>
          </a:p>
        </p:txBody>
      </p:sp>
    </p:spTree>
    <p:extLst>
      <p:ext uri="{BB962C8B-B14F-4D97-AF65-F5344CB8AC3E}">
        <p14:creationId xmlns:p14="http://schemas.microsoft.com/office/powerpoint/2010/main" val="324117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24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970083-3A71-48F6-9BD0-D3686BD2843E}"/>
              </a:ext>
            </a:extLst>
          </p:cNvPr>
          <p:cNvSpPr>
            <a:spLocks noGrp="1"/>
          </p:cNvSpPr>
          <p:nvPr>
            <p:ph type="title"/>
          </p:nvPr>
        </p:nvSpPr>
        <p:spPr/>
        <p:txBody>
          <a:bodyPr anchor="ctr"/>
          <a:lstStyle>
            <a:lvl1pPr>
              <a:defRPr sz="4000">
                <a:solidFill>
                  <a:schemeClr val="tx1"/>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9AB5242A-416F-4F00-9C67-1EF1C6073DCE}"/>
              </a:ext>
            </a:extLst>
          </p:cNvPr>
          <p:cNvSpPr>
            <a:spLocks noGrp="1"/>
          </p:cNvSpPr>
          <p:nvPr>
            <p:ph sz="quarter" idx="10"/>
          </p:nvPr>
        </p:nvSpPr>
        <p:spPr>
          <a:xfrm>
            <a:off x="267874" y="1838324"/>
            <a:ext cx="11655839" cy="4587875"/>
          </a:xfrm>
        </p:spPr>
        <p:txBody>
          <a:bodyPr/>
          <a:lstStyle>
            <a:lvl1pPr>
              <a:buSzPct val="100000"/>
              <a:defRPr sz="2000">
                <a:latin typeface="+mn-lt"/>
              </a:defRPr>
            </a:lvl1pPr>
            <a:lvl2pPr>
              <a:buSzPct val="70000"/>
              <a:buFont typeface="Courier New" panose="02070309020205020404" pitchFamily="49" charset="0"/>
              <a:buChar char="o"/>
              <a:defRPr sz="2000">
                <a:latin typeface="+mn-lt"/>
              </a:defRPr>
            </a:lvl2pPr>
            <a:lvl3pPr>
              <a:buSzPct val="60000"/>
              <a:buFont typeface="Wingdings" panose="05000000000000000000" pitchFamily="2" charset="2"/>
              <a:buChar char="§"/>
              <a:defRPr sz="2000">
                <a:latin typeface="+mn-lt"/>
              </a:defRPr>
            </a:lvl3pPr>
            <a:lvl4pPr>
              <a:buSzPct val="60000"/>
              <a:buFont typeface="Wingdings" panose="05000000000000000000" pitchFamily="2" charset="2"/>
              <a:buChar char="§"/>
              <a:defRPr sz="2000">
                <a:latin typeface="+mn-lt"/>
              </a:defRPr>
            </a:lvl4pPr>
            <a:lvl5pPr>
              <a:buSzPct val="60000"/>
              <a:buFont typeface="Wingdings" panose="05000000000000000000" pitchFamily="2" charset="2"/>
              <a:buChar char="§"/>
              <a:defRPr sz="2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E10F35C-F5C7-474E-8739-D7BA8C2F7C9E}"/>
              </a:ext>
            </a:extLst>
          </p:cNvPr>
          <p:cNvSpPr>
            <a:spLocks noGrp="1"/>
          </p:cNvSpPr>
          <p:nvPr>
            <p:ph type="body" sz="quarter" idx="11" hasCustomPrompt="1"/>
          </p:nvPr>
        </p:nvSpPr>
        <p:spPr>
          <a:xfrm>
            <a:off x="269875" y="1189038"/>
            <a:ext cx="11652250" cy="461665"/>
          </a:xfrm>
        </p:spPr>
        <p:txBody>
          <a:bodyPr/>
          <a:lstStyle>
            <a:lvl1pPr marL="0" indent="0">
              <a:buFontTx/>
              <a:buNone/>
              <a:defRPr sz="2000">
                <a:solidFill>
                  <a:schemeClr val="accent1"/>
                </a:solidFill>
              </a:defRPr>
            </a:lvl1pPr>
            <a:lvl2pPr marL="336145" indent="0">
              <a:buFontTx/>
              <a:buNone/>
              <a:defRPr sz="2000"/>
            </a:lvl2pPr>
            <a:lvl3pPr marL="560241" indent="0">
              <a:buFontTx/>
              <a:buNone/>
              <a:defRPr sz="2000"/>
            </a:lvl3pPr>
            <a:lvl4pPr marL="784338" indent="0">
              <a:buFontTx/>
              <a:buNone/>
              <a:defRPr sz="2000"/>
            </a:lvl4pPr>
            <a:lvl5pPr marL="1008434" indent="0">
              <a:buFontTx/>
              <a:buNone/>
              <a:defRPr sz="2000"/>
            </a:lvl5pPr>
          </a:lstStyle>
          <a:p>
            <a:pPr lvl="0"/>
            <a:r>
              <a:rPr lang="en-US"/>
              <a:t>Subtitle</a:t>
            </a:r>
          </a:p>
        </p:txBody>
      </p:sp>
    </p:spTree>
    <p:extLst>
      <p:ext uri="{BB962C8B-B14F-4D97-AF65-F5344CB8AC3E}">
        <p14:creationId xmlns:p14="http://schemas.microsoft.com/office/powerpoint/2010/main" val="80878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FF0466-D2C6-42B6-BDAC-48EF1862E536}"/>
              </a:ext>
            </a:extLst>
          </p:cNvPr>
          <p:cNvPicPr>
            <a:picLocks noChangeAspect="1"/>
          </p:cNvPicPr>
          <p:nvPr userDrawn="1"/>
        </p:nvPicPr>
        <p:blipFill rotWithShape="1">
          <a:blip r:embed="rId4"/>
          <a:srcRect l="235" t="145" r="6865" b="21716"/>
          <a:stretch/>
        </p:blipFill>
        <p:spPr>
          <a:xfrm>
            <a:off x="0" y="0"/>
            <a:ext cx="12192000" cy="6858000"/>
          </a:xfrm>
          <a:custGeom>
            <a:avLst/>
            <a:gdLst>
              <a:gd name="connsiteX0" fmla="*/ 0 w 12192000"/>
              <a:gd name="connsiteY0" fmla="*/ 0 h 6833780"/>
              <a:gd name="connsiteX1" fmla="*/ 12192000 w 12192000"/>
              <a:gd name="connsiteY1" fmla="*/ 0 h 6833780"/>
              <a:gd name="connsiteX2" fmla="*/ 12192000 w 12192000"/>
              <a:gd name="connsiteY2" fmla="*/ 6833780 h 6833780"/>
              <a:gd name="connsiteX3" fmla="*/ 0 w 12192000"/>
              <a:gd name="connsiteY3" fmla="*/ 6833780 h 6833780"/>
            </a:gdLst>
            <a:ahLst/>
            <a:cxnLst>
              <a:cxn ang="0">
                <a:pos x="connsiteX0" y="connsiteY0"/>
              </a:cxn>
              <a:cxn ang="0">
                <a:pos x="connsiteX1" y="connsiteY1"/>
              </a:cxn>
              <a:cxn ang="0">
                <a:pos x="connsiteX2" y="connsiteY2"/>
              </a:cxn>
              <a:cxn ang="0">
                <a:pos x="connsiteX3" y="connsiteY3"/>
              </a:cxn>
            </a:cxnLst>
            <a:rect l="l" t="t" r="r" b="b"/>
            <a:pathLst>
              <a:path w="12192000" h="6833780">
                <a:moveTo>
                  <a:pt x="0" y="0"/>
                </a:moveTo>
                <a:lnTo>
                  <a:pt x="12192000" y="0"/>
                </a:lnTo>
                <a:lnTo>
                  <a:pt x="12192000" y="6833780"/>
                </a:lnTo>
                <a:lnTo>
                  <a:pt x="0" y="6833780"/>
                </a:lnTo>
                <a:close/>
              </a:path>
            </a:pathLst>
          </a:custGeom>
        </p:spPr>
      </p:pic>
      <p:graphicFrame>
        <p:nvGraphicFramePr>
          <p:cNvPr id="5" name="Object 4" hidden="1">
            <a:extLst>
              <a:ext uri="{FF2B5EF4-FFF2-40B4-BE49-F238E27FC236}">
                <a16:creationId xmlns:a16="http://schemas.microsoft.com/office/drawing/2014/main" id="{F29527B2-D526-4CEB-A7B6-E8A2DC1A6786}"/>
              </a:ext>
            </a:extLst>
          </p:cNvPr>
          <p:cNvGraphicFramePr>
            <a:graphicFrameLocks noChangeAspect="1"/>
          </p:cNvGraphicFramePr>
          <p:nvPr userDrawn="1">
            <p:custDataLst>
              <p:tags r:id="rId1"/>
            </p:custDataLst>
            <p:extLst>
              <p:ext uri="{D42A27DB-BD31-4B8C-83A1-F6EECF244321}">
                <p14:modId xmlns:p14="http://schemas.microsoft.com/office/powerpoint/2010/main" val="3294360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F29527B2-D526-4CEB-A7B6-E8A2DC1A67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6248D34-F62C-43CD-9EBC-A7D85B85CCAA}"/>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956" y="-12699"/>
            <a:ext cx="5943600" cy="6870699"/>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9"/>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4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EFFA913E-5670-4432-8DB8-3991489D0C32}"/>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25987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7F5E5C7B-6BA1-4B63-BC45-18139250E052}"/>
              </a:ext>
            </a:extLst>
          </p:cNvPr>
          <p:cNvPicPr>
            <a:picLocks noChangeAspect="1"/>
          </p:cNvPicPr>
          <p:nvPr userDrawn="1"/>
        </p:nvPicPr>
        <p:blipFill>
          <a:blip r:embed="rId3"/>
          <a:stretch>
            <a:fillRect/>
          </a:stretch>
        </p:blipFill>
        <p:spPr>
          <a:xfrm>
            <a:off x="6119858" y="1974681"/>
            <a:ext cx="6072142" cy="4883319"/>
          </a:xfrm>
          <a:prstGeom prst="rect">
            <a:avLst/>
          </a:prstGeom>
        </p:spPr>
      </p:pic>
    </p:spTree>
    <p:extLst>
      <p:ext uri="{BB962C8B-B14F-4D97-AF65-F5344CB8AC3E}">
        <p14:creationId xmlns:p14="http://schemas.microsoft.com/office/powerpoint/2010/main" val="31835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3575E9-6FFD-45A4-904B-DD801758DAC5}"/>
              </a:ext>
            </a:extLst>
          </p:cNvPr>
          <p:cNvGraphicFramePr>
            <a:graphicFrameLocks noChangeAspect="1"/>
          </p:cNvGraphicFramePr>
          <p:nvPr userDrawn="1">
            <p:custDataLst>
              <p:tags r:id="rId1"/>
            </p:custDataLst>
            <p:extLst>
              <p:ext uri="{D42A27DB-BD31-4B8C-83A1-F6EECF244321}">
                <p14:modId xmlns:p14="http://schemas.microsoft.com/office/powerpoint/2010/main" val="2167518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63575E9-6FFD-45A4-904B-DD801758DA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1630770-613D-430A-91F6-B3C6A8A6A3D8}"/>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0" name="Picture 9">
            <a:extLst>
              <a:ext uri="{FF2B5EF4-FFF2-40B4-BE49-F238E27FC236}">
                <a16:creationId xmlns:a16="http://schemas.microsoft.com/office/drawing/2014/main" id="{BE26799B-3BC1-4CF3-93F4-FE5C80115A4A}"/>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48214" y="470069"/>
            <a:ext cx="1648360" cy="353933"/>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135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853B5B-9D6C-4055-BBA6-94E4E3AD08BB}"/>
              </a:ext>
            </a:extLst>
          </p:cNvPr>
          <p:cNvGraphicFramePr>
            <a:graphicFrameLocks noChangeAspect="1"/>
          </p:cNvGraphicFramePr>
          <p:nvPr userDrawn="1">
            <p:custDataLst>
              <p:tags r:id="rId1"/>
            </p:custDataLst>
            <p:extLst>
              <p:ext uri="{D42A27DB-BD31-4B8C-83A1-F6EECF244321}">
                <p14:modId xmlns:p14="http://schemas.microsoft.com/office/powerpoint/2010/main" val="1596149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20853B5B-9D6C-4055-BBA6-94E4E3AD08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D20F15A-3D49-4495-8A28-2E266DDC6A3F}"/>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3" name="Picture 2">
            <a:extLst>
              <a:ext uri="{FF2B5EF4-FFF2-40B4-BE49-F238E27FC236}">
                <a16:creationId xmlns:a16="http://schemas.microsoft.com/office/drawing/2014/main" id="{FAB32E19-C3B5-4519-A699-1E1284B15DEE}"/>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257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3166DB-1941-4CE0-BFBB-DD6106C32ECA}"/>
              </a:ext>
            </a:extLst>
          </p:cNvPr>
          <p:cNvGraphicFramePr>
            <a:graphicFrameLocks noChangeAspect="1"/>
          </p:cNvGraphicFramePr>
          <p:nvPr userDrawn="1">
            <p:custDataLst>
              <p:tags r:id="rId1"/>
            </p:custDataLst>
            <p:extLst>
              <p:ext uri="{D42A27DB-BD31-4B8C-83A1-F6EECF244321}">
                <p14:modId xmlns:p14="http://schemas.microsoft.com/office/powerpoint/2010/main" val="2200425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63166DB-1941-4CE0-BFBB-DD6106C32E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2130197-78EB-4F8B-A316-8A26ACFCD6A9}"/>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54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E845B631-B959-48BF-B1BC-7E42B86029E9}"/>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435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BF91A9F-B52D-4031-B15D-3675876B7430}"/>
              </a:ext>
            </a:extLst>
          </p:cNvPr>
          <p:cNvGraphicFramePr>
            <a:graphicFrameLocks noChangeAspect="1"/>
          </p:cNvGraphicFramePr>
          <p:nvPr userDrawn="1">
            <p:custDataLst>
              <p:tags r:id="rId1"/>
            </p:custDataLst>
            <p:extLst>
              <p:ext uri="{D42A27DB-BD31-4B8C-83A1-F6EECF244321}">
                <p14:modId xmlns:p14="http://schemas.microsoft.com/office/powerpoint/2010/main" val="13737662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9BF91A9F-B52D-4031-B15D-3675876B74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55C2B0-218C-4F83-A309-3E671125913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88FB40FF-AE6B-4831-98CA-9E3F6BB545C8}"/>
              </a:ext>
            </a:extLst>
          </p:cNvPr>
          <p:cNvPicPr>
            <a:picLocks noChangeAspect="1"/>
          </p:cNvPicPr>
          <p:nvPr userDrawn="1"/>
        </p:nvPicPr>
        <p:blipFill>
          <a:blip r:embed="rId6"/>
          <a:stretch>
            <a:fillRect/>
          </a:stretch>
        </p:blipFill>
        <p:spPr>
          <a:xfrm>
            <a:off x="0" y="8551"/>
            <a:ext cx="12192000" cy="6840898"/>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957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042168" y="2339070"/>
            <a:ext cx="5409049" cy="730911"/>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24"/>
          <a:stretch>
            <a:fillRect/>
          </a:stretch>
        </p:blipFill>
        <p:spPr>
          <a:xfrm>
            <a:off x="12279377" y="189356"/>
            <a:ext cx="1203358" cy="5903533"/>
          </a:xfrm>
          <a:prstGeom prst="rect">
            <a:avLst/>
          </a:prstGeom>
        </p:spPr>
      </p:pic>
    </p:spTree>
    <p:extLst>
      <p:ext uri="{BB962C8B-B14F-4D97-AF65-F5344CB8AC3E}">
        <p14:creationId xmlns:p14="http://schemas.microsoft.com/office/powerpoint/2010/main" val="993860654"/>
      </p:ext>
    </p:extLst>
  </p:cSld>
  <p:clrMap bg1="lt1" tx1="dk1" bg2="lt2" tx2="dk2" accent1="accent1" accent2="accent2" accent3="accent3" accent4="accent4" accent5="accent5" accent6="accent6" hlink="hlink" folHlink="folHlink"/>
  <p:sldLayoutIdLst>
    <p:sldLayoutId id="2147483661" r:id="rId1"/>
    <p:sldLayoutId id="2147483706" r:id="rId2"/>
    <p:sldLayoutId id="2147483703" r:id="rId3"/>
    <p:sldLayoutId id="2147483662" r:id="rId4"/>
    <p:sldLayoutId id="2147483663" r:id="rId5"/>
    <p:sldLayoutId id="2147483664" r:id="rId6"/>
    <p:sldLayoutId id="2147483665" r:id="rId7"/>
    <p:sldLayoutId id="2147483666" r:id="rId8"/>
    <p:sldLayoutId id="2147483667" r:id="rId9"/>
    <p:sldLayoutId id="2147483671" r:id="rId10"/>
    <p:sldLayoutId id="2147483674" r:id="rId11"/>
    <p:sldLayoutId id="2147483679" r:id="rId12"/>
    <p:sldLayoutId id="2147483696" r:id="rId13"/>
    <p:sldLayoutId id="2147483680" r:id="rId14"/>
    <p:sldLayoutId id="2147483681" r:id="rId15"/>
    <p:sldLayoutId id="2147483682" r:id="rId16"/>
    <p:sldLayoutId id="2147483683" r:id="rId17"/>
    <p:sldLayoutId id="2147483684" r:id="rId18"/>
    <p:sldLayoutId id="2147483685" r:id="rId19"/>
    <p:sldLayoutId id="2147483686" r:id="rId20"/>
    <p:sldLayoutId id="2147483707" r:id="rId21"/>
    <p:sldLayoutId id="214748370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sharepoint.com/teams/Dynamics365FastTrack/Shared%20Documents/Success%20by%20Design/FO/_draft/Business%20Intelligence%20and%20Analytics%20Design/40%20Samples/ReportingRequirements.xlsx?web=1"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emf"/><Relationship Id="rId4" Type="http://schemas.openxmlformats.org/officeDocument/2006/relationships/package" Target="../embeddings/Microsoft_Excel_Worksheet.xlsx"/></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fasttrack/?rtc=1"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microsoft.sharepoint.com/teams/Dynamics365FastTrack/Shared%20Documents/Success%20by%20Design/FO/_draft/Business%20Intelligence%20and%20Analytics%20Design/40%20Samples/ReportingRequirements.xlsx?web=1"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AAB675F-0E53-4F4A-8014-781B09191E92}"/>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2354071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1AAB675F-0E53-4F4A-8014-781B09191E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C688989-C678-4EEB-A04D-D19F3B124FD8}"/>
              </a:ext>
              <a:ext uri="{C183D7F6-B498-43B3-948B-1728B52AA6E4}">
                <adec:decorative xmlns:adec="http://schemas.microsoft.com/office/drawing/2017/decorative" val="1"/>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20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1" name="Title 1">
            <a:extLst>
              <a:ext uri="{FF2B5EF4-FFF2-40B4-BE49-F238E27FC236}">
                <a16:creationId xmlns:a16="http://schemas.microsoft.com/office/drawing/2014/main" id="{E5BCFD79-ACCF-4415-ABDE-04E18E58FD42}"/>
              </a:ext>
            </a:extLst>
          </p:cNvPr>
          <p:cNvSpPr txBox="1">
            <a:spLocks noGrp="1"/>
          </p:cNvSpPr>
          <p:nvPr>
            <p:ph type="title" idx="4294967295"/>
          </p:nvPr>
        </p:nvSpPr>
        <p:spPr bwMode="auto">
          <a:xfrm>
            <a:off x="269303" y="1436913"/>
            <a:ext cx="5237645" cy="2433979"/>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800" b="0" kern="1200" cap="none" spc="-98"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98" normalizeH="0" baseline="0" noProof="0" dirty="0">
                <a:ln w="3175">
                  <a:noFill/>
                </a:ln>
                <a:solidFill>
                  <a:schemeClr val="bg1"/>
                </a:solidFill>
                <a:effectLst/>
                <a:uLnTx/>
                <a:uFillTx/>
                <a:latin typeface="+mj-lt"/>
                <a:ea typeface="+mn-ea"/>
                <a:cs typeface="Segoe UI"/>
              </a:rPr>
              <a:t>FastTrack for Dynamics 365</a:t>
            </a:r>
            <a:endParaRPr kumimoji="0" lang="en-US" sz="4200" b="0" i="0" u="none" strike="noStrike" kern="1200" cap="none" spc="-98" normalizeH="0" baseline="0" noProof="0" dirty="0">
              <a:ln w="3175">
                <a:noFill/>
              </a:ln>
              <a:solidFill>
                <a:schemeClr val="bg1"/>
              </a:solidFill>
              <a:effectLst/>
              <a:uLnTx/>
              <a:uFillTx/>
              <a:latin typeface="+mj-lt"/>
              <a:ea typeface="+mn-ea"/>
              <a:cs typeface="Segoe UI" pitchFamily="34" charset="0"/>
            </a:endParaRPr>
          </a:p>
        </p:txBody>
      </p:sp>
      <p:sp>
        <p:nvSpPr>
          <p:cNvPr id="12" name="Text Placeholder 2">
            <a:extLst>
              <a:ext uri="{FF2B5EF4-FFF2-40B4-BE49-F238E27FC236}">
                <a16:creationId xmlns:a16="http://schemas.microsoft.com/office/drawing/2014/main" id="{48E052C0-54A6-4E53-A82E-17201AAB42C3}"/>
              </a:ext>
            </a:extLst>
          </p:cNvPr>
          <p:cNvSpPr>
            <a:spLocks noGrp="1"/>
          </p:cNvSpPr>
          <p:nvPr>
            <p:ph type="body" sz="quarter" idx="14"/>
          </p:nvPr>
        </p:nvSpPr>
        <p:spPr>
          <a:xfrm>
            <a:off x="267684" y="3927231"/>
            <a:ext cx="4651558" cy="715107"/>
          </a:xfrm>
        </p:spPr>
        <p:txBody>
          <a:bodyPr/>
          <a:lstStyle/>
          <a:p>
            <a:r>
              <a:rPr lang="en-US" sz="3000">
                <a:latin typeface="Segoe UI Semibold" panose="020B0702040204020203" pitchFamily="34" charset="0"/>
              </a:rPr>
              <a:t>Business Intelligence and Analytics Design Workshop</a:t>
            </a:r>
          </a:p>
        </p:txBody>
      </p:sp>
      <p:sp>
        <p:nvSpPr>
          <p:cNvPr id="13" name="Text Placeholder 2">
            <a:extLst>
              <a:ext uri="{FF2B5EF4-FFF2-40B4-BE49-F238E27FC236}">
                <a16:creationId xmlns:a16="http://schemas.microsoft.com/office/drawing/2014/main" id="{5865844A-B378-4D24-B7F0-B5D3709F5455}"/>
              </a:ext>
            </a:extLst>
          </p:cNvPr>
          <p:cNvSpPr txBox="1">
            <a:spLocks/>
          </p:cNvSpPr>
          <p:nvPr/>
        </p:nvSpPr>
        <p:spPr bwMode="auto">
          <a:xfrm>
            <a:off x="267683" y="5640745"/>
            <a:ext cx="4677342" cy="617302"/>
          </a:xfrm>
          <a:prstGeom prst="rect">
            <a:avLst/>
          </a:prstGeom>
        </p:spPr>
        <p:txBody>
          <a:bodyPr vert="horz" wrap="square" lIns="146304" tIns="109728" rIns="146304" bIns="109728" rtlCol="0" anchor="t">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ea typeface="+mn-lt"/>
                <a:cs typeface="+mn-lt"/>
              </a:rPr>
              <a:t>Workshop date: YYYY-MM-DD</a:t>
            </a:r>
            <a:endParaRPr lang="en-US"/>
          </a:p>
          <a:p>
            <a:endParaRPr lang="en-US" sz="2400">
              <a:cs typeface="Segoe UI Light" panose="020B0502040204020203" pitchFamily="34" charset="0"/>
            </a:endParaRPr>
          </a:p>
        </p:txBody>
      </p:sp>
    </p:spTree>
    <p:extLst>
      <p:ext uri="{BB962C8B-B14F-4D97-AF65-F5344CB8AC3E}">
        <p14:creationId xmlns:p14="http://schemas.microsoft.com/office/powerpoint/2010/main" val="33003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BI &amp; Reporting Project Plan </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BI &amp; reporting project activities with respect to overall implementation of project plan.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a:solidFill>
                  <a:srgbClr val="505050"/>
                </a:solidFill>
                <a:highlight>
                  <a:srgbClr val="FFFF00"/>
                </a:highlight>
                <a:latin typeface="Segoe UI" panose="020B0502040204020203" pitchFamily="34" charset="0"/>
              </a:rPr>
              <a:t>Please provide task details for reporting and BI related items. Please describe here or provide detailed project plan as relevant.  </a:t>
            </a:r>
            <a:r>
              <a:rPr lang="en-GB" sz="1600" b="0" i="0" u="none" strike="noStrike">
                <a:solidFill>
                  <a:srgbClr val="505050"/>
                </a:solidFill>
                <a:effectLst/>
                <a:highlight>
                  <a:srgbClr val="FFFF00"/>
                </a:highlight>
                <a:latin typeface="Segoe UI" panose="020B0502040204020203" pitchFamily="34" charset="0"/>
              </a:rPr>
              <a:t>​</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120263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Requirements and Fit Gaps</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reporting requirement and fit gaps. </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hlinkClick r:id="rId3"/>
            <a:extLst>
              <a:ext uri="{FF2B5EF4-FFF2-40B4-BE49-F238E27FC236}">
                <a16:creationId xmlns:a16="http://schemas.microsoft.com/office/drawing/2014/main" id="{9A3A42AD-9245-4AFB-9483-C03A6B5A9A5C}"/>
              </a:ext>
            </a:extLst>
          </p:cNvPr>
          <p:cNvSpPr/>
          <p:nvPr/>
        </p:nvSpPr>
        <p:spPr>
          <a:xfrm>
            <a:off x="457200" y="2260290"/>
            <a:ext cx="11277600" cy="3932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a:solidFill>
                  <a:srgbClr val="505050"/>
                </a:solidFill>
                <a:highlight>
                  <a:srgbClr val="FFFF00"/>
                </a:highlight>
                <a:latin typeface="Segoe UI" panose="020B0502040204020203" pitchFamily="34" charset="0"/>
              </a:rPr>
              <a:t>Please provide the detailed list of BI and reporting requirements and fit gap analysis. You can use sample bellow to prepare and provide the details.</a:t>
            </a: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graphicFrame>
        <p:nvGraphicFramePr>
          <p:cNvPr id="4" name="Object 3">
            <a:extLst>
              <a:ext uri="{FF2B5EF4-FFF2-40B4-BE49-F238E27FC236}">
                <a16:creationId xmlns:a16="http://schemas.microsoft.com/office/drawing/2014/main" id="{0A129B0B-4A50-4C77-8DD0-1DD687A0835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50095920"/>
              </p:ext>
            </p:extLst>
          </p:nvPr>
        </p:nvGraphicFramePr>
        <p:xfrm>
          <a:off x="5894388" y="3405188"/>
          <a:ext cx="1179512" cy="2389187"/>
        </p:xfrm>
        <a:graphic>
          <a:graphicData uri="http://schemas.openxmlformats.org/presentationml/2006/ole">
            <mc:AlternateContent xmlns:mc="http://schemas.openxmlformats.org/markup-compatibility/2006">
              <mc:Choice xmlns:v="urn:schemas-microsoft-com:vml" Requires="v">
                <p:oleObj name="Worksheet" showAsIcon="1" r:id="rId4" imgW="388440" imgH="787320" progId="Excel.Sheet.12">
                  <p:embed/>
                </p:oleObj>
              </mc:Choice>
              <mc:Fallback>
                <p:oleObj name="Worksheet" showAsIcon="1" r:id="rId4" imgW="388440" imgH="787320" progId="Excel.Sheet.12">
                  <p:embed/>
                  <p:pic>
                    <p:nvPicPr>
                      <p:cNvPr id="4" name="Object 3">
                        <a:extLst>
                          <a:ext uri="{FF2B5EF4-FFF2-40B4-BE49-F238E27FC236}">
                            <a16:creationId xmlns:a16="http://schemas.microsoft.com/office/drawing/2014/main" id="{0A129B0B-4A50-4C77-8DD0-1DD687A08358}"/>
                          </a:ext>
                        </a:extLst>
                      </p:cNvPr>
                      <p:cNvPicPr/>
                      <p:nvPr/>
                    </p:nvPicPr>
                    <p:blipFill>
                      <a:blip r:embed="rId5"/>
                      <a:stretch>
                        <a:fillRect/>
                      </a:stretch>
                    </p:blipFill>
                    <p:spPr>
                      <a:xfrm>
                        <a:off x="5894388" y="3405188"/>
                        <a:ext cx="1179512" cy="2389187"/>
                      </a:xfrm>
                      <a:prstGeom prst="rect">
                        <a:avLst/>
                      </a:prstGeom>
                    </p:spPr>
                  </p:pic>
                </p:oleObj>
              </mc:Fallback>
            </mc:AlternateContent>
          </a:graphicData>
        </a:graphic>
      </p:graphicFrame>
    </p:spTree>
    <p:extLst>
      <p:ext uri="{BB962C8B-B14F-4D97-AF65-F5344CB8AC3E}">
        <p14:creationId xmlns:p14="http://schemas.microsoft.com/office/powerpoint/2010/main" val="10187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179058"/>
          </a:xfrm>
        </p:spPr>
        <p:txBody>
          <a:bodyPr/>
          <a:lstStyle/>
          <a:p>
            <a:r>
              <a:rPr lang="en-US" sz="7200">
                <a:solidFill>
                  <a:schemeClr val="tx1"/>
                </a:solidFill>
                <a:latin typeface="Segoe UI" panose="020B0502040204020203" pitchFamily="34" charset="0"/>
                <a:cs typeface="Times New Roman" panose="02020603050405020304" pitchFamily="18" charset="0"/>
              </a:rPr>
              <a:t>BI &amp; Reporting Solution Strategy</a:t>
            </a:r>
          </a:p>
        </p:txBody>
      </p:sp>
    </p:spTree>
    <p:extLst>
      <p:ext uri="{BB962C8B-B14F-4D97-AF65-F5344CB8AC3E}">
        <p14:creationId xmlns:p14="http://schemas.microsoft.com/office/powerpoint/2010/main" val="374463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Self-Serve Reporting</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solution strategies for self-serve reporting requirements.</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fontAlgn="base"/>
            <a:r>
              <a:rPr lang="en-GB" sz="1600">
                <a:solidFill>
                  <a:srgbClr val="505050"/>
                </a:solidFill>
                <a:highlight>
                  <a:srgbClr val="FFFF00"/>
                </a:highlight>
                <a:latin typeface="Segoe UI" panose="020B0502040204020203" pitchFamily="34" charset="0"/>
              </a:rPr>
              <a:t>Solution strategy to solve self-serve reporting requirements. </a:t>
            </a:r>
            <a:r>
              <a:rPr lang="en-US" sz="1600">
                <a:solidFill>
                  <a:srgbClr val="505050"/>
                </a:solidFill>
                <a:highlight>
                  <a:srgbClr val="FFFF00"/>
                </a:highlight>
                <a:latin typeface="Segoe UI" panose="020B0502040204020203" pitchFamily="34" charset="0"/>
              </a:rPr>
              <a:t>Native Controls (Dashboards, views, charts, embedded PBI, etc.)</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30959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Operational Reporting</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solution strategies for operational reporting requirements.</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b="0" i="0" u="none" strike="noStrike">
                <a:solidFill>
                  <a:srgbClr val="505050"/>
                </a:solidFill>
                <a:effectLst/>
                <a:highlight>
                  <a:srgbClr val="FFFF00"/>
                </a:highlight>
                <a:latin typeface="Segoe UI" panose="020B0502040204020203" pitchFamily="34" charset="0"/>
              </a:rPr>
              <a:t>Provide details related to operational reporting solution strategy for operational reports that are identified as gap..​</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19737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dirty="0">
                <a:solidFill>
                  <a:schemeClr val="tx1"/>
                </a:solidFill>
              </a:rPr>
              <a:t>Regulatory and Financial Reporting (F&amp;O)</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578639"/>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solution strategies for operational reporting requirements related to business documents, regulatory reporting and financial reporting.</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p>
          <a:p>
            <a:pPr algn="ctr"/>
            <a:r>
              <a:rPr lang="en-US" sz="1600" i="1">
                <a:solidFill>
                  <a:schemeClr val="tx1"/>
                </a:solidFill>
                <a:highlight>
                  <a:srgbClr val="FFFF00"/>
                </a:highlight>
              </a:rPr>
              <a:t>Provide details around solution strategy to solve Finance and Operations Apps specific operational reporting such as  regulatory and financial reporting requirements.  </a:t>
            </a:r>
            <a:endParaRPr lang="en-GB" sz="1600">
              <a:solidFill>
                <a:schemeClr val="tx1"/>
              </a:solidFill>
            </a:endParaRP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87519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dirty="0">
                <a:solidFill>
                  <a:schemeClr val="tx1"/>
                </a:solidFill>
              </a:rPr>
              <a:t>Printing Strategy (F&amp;O)</a:t>
            </a:r>
            <a:endParaRPr lang="en-US" sz="4000" dirty="0">
              <a:solidFill>
                <a:schemeClr val="tx1"/>
              </a:solidFill>
            </a:endParaRP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requirement and solution strategies for printing.</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a:solidFill>
                  <a:srgbClr val="505050"/>
                </a:solidFill>
                <a:highlight>
                  <a:srgbClr val="FFFF00"/>
                </a:highlight>
                <a:latin typeface="Segoe UI" panose="020B0502040204020203" pitchFamily="34" charset="0"/>
              </a:rPr>
              <a:t>Provide details on requirement and solution strategies related to business documents,  warehouse and production execution label printing and other printing requirements. </a:t>
            </a: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265368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a:solidFill>
                  <a:schemeClr val="tx1"/>
                </a:solidFill>
              </a:rPr>
              <a:t>Strategic</a:t>
            </a:r>
            <a:r>
              <a:rPr lang="en-US" sz="4000">
                <a:solidFill>
                  <a:schemeClr val="tx1"/>
                </a:solidFill>
              </a:rPr>
              <a:t> Reporting</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solution strategies for strategic reporting requirements.</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b="0" i="0" u="none" strike="noStrike">
                <a:solidFill>
                  <a:srgbClr val="505050"/>
                </a:solidFill>
                <a:effectLst/>
                <a:highlight>
                  <a:srgbClr val="FFFF00"/>
                </a:highlight>
                <a:latin typeface="Segoe UI" panose="020B0502040204020203" pitchFamily="34" charset="0"/>
              </a:rPr>
              <a:t>Provide details related to </a:t>
            </a:r>
            <a:r>
              <a:rPr lang="en-GB" sz="1600">
                <a:solidFill>
                  <a:srgbClr val="505050"/>
                </a:solidFill>
                <a:highlight>
                  <a:srgbClr val="FFFF00"/>
                </a:highlight>
                <a:latin typeface="Segoe UI" panose="020B0502040204020203" pitchFamily="34" charset="0"/>
              </a:rPr>
              <a:t>strategic</a:t>
            </a:r>
            <a:r>
              <a:rPr lang="en-GB" sz="1600" b="0" i="0" u="none" strike="noStrike">
                <a:solidFill>
                  <a:srgbClr val="505050"/>
                </a:solidFill>
                <a:effectLst/>
                <a:highlight>
                  <a:srgbClr val="FFFF00"/>
                </a:highlight>
                <a:latin typeface="Segoe UI" panose="020B0502040204020203" pitchFamily="34" charset="0"/>
              </a:rPr>
              <a:t> reporting solution strategy for </a:t>
            </a:r>
            <a:r>
              <a:rPr lang="en-GB" sz="1600">
                <a:solidFill>
                  <a:srgbClr val="505050"/>
                </a:solidFill>
                <a:highlight>
                  <a:srgbClr val="FFFF00"/>
                </a:highlight>
                <a:latin typeface="Segoe UI" panose="020B0502040204020203" pitchFamily="34" charset="0"/>
              </a:rPr>
              <a:t>example KPIs, trends or in-depth data analysis</a:t>
            </a:r>
            <a:r>
              <a:rPr lang="en-GB" sz="1600" b="0" i="0" u="none" strike="noStrike">
                <a:solidFill>
                  <a:srgbClr val="505050"/>
                </a:solidFill>
                <a:effectLst/>
                <a:highlight>
                  <a:srgbClr val="FFFF00"/>
                </a:highlight>
                <a:latin typeface="Segoe UI" panose="020B0502040204020203" pitchFamily="34" charset="0"/>
              </a:rPr>
              <a:t>. </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77020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Data Security</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cs typeface="Segoe UI"/>
              </a:rPr>
              <a:t>Data security requirements and solution strategy.</a:t>
            </a:r>
            <a:endParaRPr lang="en-US" sz="1600">
              <a:solidFill>
                <a:schemeClr val="tx1"/>
              </a:solidFill>
              <a:highlight>
                <a:srgbClr val="FFFF00"/>
              </a:highlight>
              <a:cs typeface="Segoe UI"/>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b="0" i="0" u="none" strike="noStrike">
                <a:solidFill>
                  <a:srgbClr val="505050"/>
                </a:solidFill>
                <a:effectLst/>
                <a:highlight>
                  <a:srgbClr val="FFFF00"/>
                </a:highlight>
                <a:latin typeface="Segoe UI" panose="020B0502040204020203" pitchFamily="34" charset="0"/>
              </a:rPr>
              <a:t>Provide </a:t>
            </a:r>
            <a:r>
              <a:rPr lang="en-GB" sz="1600">
                <a:solidFill>
                  <a:srgbClr val="505050"/>
                </a:solidFill>
                <a:highlight>
                  <a:srgbClr val="FFFF00"/>
                </a:highlight>
                <a:latin typeface="Segoe UI" panose="020B0502040204020203" pitchFamily="34" charset="0"/>
              </a:rPr>
              <a:t>requirements and solution approach towards data security related requirements</a:t>
            </a:r>
            <a:r>
              <a:rPr lang="en-GB" sz="1600" b="0" i="0" u="none" strike="noStrike">
                <a:solidFill>
                  <a:srgbClr val="505050"/>
                </a:solidFill>
                <a:effectLst/>
                <a:highlight>
                  <a:srgbClr val="FFFF00"/>
                </a:highlight>
                <a:latin typeface="Segoe UI" panose="020B0502040204020203" pitchFamily="34" charset="0"/>
              </a:rPr>
              <a:t>.​</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151641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1181862"/>
          </a:xfrm>
        </p:spPr>
        <p:txBody>
          <a:bodyPr/>
          <a:lstStyle/>
          <a:p>
            <a:r>
              <a:rPr lang="en-GB" sz="7200">
                <a:solidFill>
                  <a:schemeClr val="tx1"/>
                </a:solidFill>
              </a:rPr>
              <a:t>Introductions</a:t>
            </a:r>
          </a:p>
        </p:txBody>
      </p:sp>
    </p:spTree>
    <p:extLst>
      <p:ext uri="{BB962C8B-B14F-4D97-AF65-F5344CB8AC3E}">
        <p14:creationId xmlns:p14="http://schemas.microsoft.com/office/powerpoint/2010/main" val="18572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Success by Design</a:t>
            </a:r>
          </a:p>
        </p:txBody>
      </p:sp>
      <p:sp>
        <p:nvSpPr>
          <p:cNvPr id="51" name="Rectangle 50">
            <a:extLst>
              <a:ext uri="{FF2B5EF4-FFF2-40B4-BE49-F238E27FC236}">
                <a16:creationId xmlns:a16="http://schemas.microsoft.com/office/drawing/2014/main" id="{45E8027B-C103-4522-8B97-572E1A99FAF9}"/>
              </a:ext>
            </a:extLst>
          </p:cNvPr>
          <p:cNvSpPr/>
          <p:nvPr/>
        </p:nvSpPr>
        <p:spPr>
          <a:xfrm>
            <a:off x="435763" y="6183201"/>
            <a:ext cx="4717453" cy="307777"/>
          </a:xfrm>
          <a:prstGeom prst="rect">
            <a:avLst/>
          </a:prstGeom>
          <a:noFill/>
        </p:spPr>
        <p:txBody>
          <a:bodyPr wrap="square" lIns="0">
            <a:spAutoFit/>
          </a:bodyPr>
          <a:lstStyle/>
          <a:p>
            <a:pPr defTabSz="895698">
              <a:defRPr/>
            </a:pPr>
            <a:r>
              <a:rPr lang="en-US" sz="1400" kern="0">
                <a:solidFill>
                  <a:schemeClr val="accent2"/>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FastTrack.microsoft.com</a:t>
            </a:r>
            <a:endParaRPr lang="en-US" sz="1400" kern="0">
              <a:solidFill>
                <a:schemeClr val="accent2"/>
              </a:solidFill>
              <a:latin typeface="Segoe UI Semibold" panose="020B0702040204020203" pitchFamily="34" charset="0"/>
              <a:cs typeface="Segoe UI Semibold" panose="020B0702040204020203" pitchFamily="34" charset="0"/>
            </a:endParaRPr>
          </a:p>
        </p:txBody>
      </p:sp>
      <p:sp>
        <p:nvSpPr>
          <p:cNvPr id="21" name="Rectangle 20">
            <a:extLst>
              <a:ext uri="{FF2B5EF4-FFF2-40B4-BE49-F238E27FC236}">
                <a16:creationId xmlns:a16="http://schemas.microsoft.com/office/drawing/2014/main" id="{15247862-C2AD-40E7-960A-592F6E2A2B27}"/>
              </a:ext>
            </a:extLst>
          </p:cNvPr>
          <p:cNvSpPr/>
          <p:nvPr/>
        </p:nvSpPr>
        <p:spPr>
          <a:xfrm>
            <a:off x="321594" y="919470"/>
            <a:ext cx="11431531" cy="461665"/>
          </a:xfrm>
          <a:prstGeom prst="rect">
            <a:avLst/>
          </a:prstGeom>
        </p:spPr>
        <p:txBody>
          <a:bodyPr wrap="square">
            <a:spAutoFit/>
          </a:bodyPr>
          <a:lstStyle/>
          <a:p>
            <a:r>
              <a:rPr lang="en-US" sz="2400">
                <a:ln w="3175">
                  <a:noFill/>
                </a:ln>
                <a:cs typeface="Segoe UI" pitchFamily="34" charset="0"/>
              </a:rPr>
              <a:t>Our success framework</a:t>
            </a:r>
          </a:p>
        </p:txBody>
      </p:sp>
      <p:cxnSp>
        <p:nvCxnSpPr>
          <p:cNvPr id="108" name="Straight Connector 107">
            <a:extLst>
              <a:ext uri="{FF2B5EF4-FFF2-40B4-BE49-F238E27FC236}">
                <a16:creationId xmlns:a16="http://schemas.microsoft.com/office/drawing/2014/main" id="{940BDD52-E2E4-4BED-B0C7-A59AAC352D97}"/>
              </a:ext>
              <a:ext uri="{C183D7F6-B498-43B3-948B-1728B52AA6E4}">
                <adec:decorative xmlns:adec="http://schemas.microsoft.com/office/drawing/2017/decorative" val="1"/>
              </a:ext>
            </a:extLst>
          </p:cNvPr>
          <p:cNvCxnSpPr>
            <a:cxnSpLocks/>
          </p:cNvCxnSpPr>
          <p:nvPr/>
        </p:nvCxnSpPr>
        <p:spPr>
          <a:xfrm>
            <a:off x="1471632" y="2527636"/>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 uri="{C183D7F6-B498-43B3-948B-1728B52AA6E4}">
                <adec:decorative xmlns:adec="http://schemas.microsoft.com/office/drawing/2017/decorative" val="1"/>
              </a:ext>
            </a:extLst>
          </p:cNvPr>
          <p:cNvCxnSpPr>
            <a:cxnSpLocks/>
          </p:cNvCxnSpPr>
          <p:nvPr/>
        </p:nvCxnSpPr>
        <p:spPr>
          <a:xfrm>
            <a:off x="1471632" y="4541454"/>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 uri="{C183D7F6-B498-43B3-948B-1728B52AA6E4}">
                <adec:decorative xmlns:adec="http://schemas.microsoft.com/office/drawing/2017/decorative" val="1"/>
              </a:ext>
            </a:extLst>
          </p:cNvPr>
          <p:cNvGrpSpPr/>
          <p:nvPr/>
        </p:nvGrpSpPr>
        <p:grpSpPr>
          <a:xfrm>
            <a:off x="1438293" y="2678397"/>
            <a:ext cx="5514791" cy="1689296"/>
            <a:chOff x="1501140" y="2848018"/>
            <a:chExt cx="5775960" cy="1723170"/>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775960" cy="73165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rPr>
                <a:t>The framework is designed around three core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1592580" y="3581201"/>
              <a:ext cx="5684520" cy="989987"/>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24097" lvl="1" indent="-224097" defTabSz="610041">
                <a:spcBef>
                  <a:spcPct val="0"/>
                </a:spcBef>
                <a:spcAft>
                  <a:spcPts val="588"/>
                </a:spcAft>
                <a:buChar char="•"/>
              </a:pPr>
              <a:r>
                <a:rPr lang="en-US" sz="1765">
                  <a:solidFill>
                    <a:schemeClr val="tx1"/>
                  </a:solidFill>
                </a:rPr>
                <a:t>Early Discovery</a:t>
              </a:r>
            </a:p>
            <a:p>
              <a:pPr marL="224097" lvl="1" indent="-224097" defTabSz="610041">
                <a:spcBef>
                  <a:spcPct val="0"/>
                </a:spcBef>
                <a:spcAft>
                  <a:spcPts val="588"/>
                </a:spcAft>
                <a:buChar char="•"/>
              </a:pPr>
              <a:r>
                <a:rPr lang="en-US" sz="1765">
                  <a:solidFill>
                    <a:schemeClr val="tx1"/>
                  </a:solidFill>
                </a:rPr>
                <a:t>Proactive Guidance </a:t>
              </a:r>
            </a:p>
            <a:p>
              <a:pPr marL="224097" lvl="1" indent="-224097" defTabSz="610041">
                <a:spcBef>
                  <a:spcPct val="0"/>
                </a:spcBef>
                <a:spcAft>
                  <a:spcPts val="588"/>
                </a:spcAft>
                <a:buChar char="•"/>
              </a:pPr>
              <a:r>
                <a:rPr lang="en-US" sz="1765">
                  <a:solidFill>
                    <a:schemeClr val="tx1"/>
                  </a:solidFill>
                </a:rPr>
                <a:t>Predictable Success</a:t>
              </a:r>
            </a:p>
          </p:txBody>
        </p:sp>
      </p:grpSp>
      <p:sp>
        <p:nvSpPr>
          <p:cNvPr id="52" name="Oval 51">
            <a:extLst>
              <a:ext uri="{FF2B5EF4-FFF2-40B4-BE49-F238E27FC236}">
                <a16:creationId xmlns:a16="http://schemas.microsoft.com/office/drawing/2014/main" id="{66D22106-37EB-4F14-A05E-8100125726E7}"/>
              </a:ext>
              <a:ext uri="{C183D7F6-B498-43B3-948B-1728B52AA6E4}">
                <adec:decorative xmlns:adec="http://schemas.microsoft.com/office/drawing/2017/decorative" val="1"/>
              </a:ext>
            </a:extLst>
          </p:cNvPr>
          <p:cNvSpPr/>
          <p:nvPr/>
        </p:nvSpPr>
        <p:spPr>
          <a:xfrm>
            <a:off x="443399" y="2677217"/>
            <a:ext cx="780599" cy="780599"/>
          </a:xfrm>
          <a:prstGeom prst="ellipse">
            <a:avLst/>
          </a:prstGeom>
          <a:solidFill>
            <a:schemeClr val="tx2"/>
          </a:solidFill>
        </p:spPr>
        <p:txBody>
          <a:bodyPr wrap="square" lIns="0" tIns="0" rIns="0" bIns="0" rtlCol="0" anchor="ctr">
            <a:noAutofit/>
          </a:bodyPr>
          <a:lstStyle/>
          <a:p>
            <a:pPr algn="ctr"/>
            <a:endParaRPr lang="en-US" sz="1765">
              <a:latin typeface="Segoe UI"/>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471631" y="4693436"/>
            <a:ext cx="5514791"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rPr>
              <a:t>Success by Design brings you the learnings and experiences from thousands of customer cloud deployments to make your journey to cloud smoother, faster and successful</a:t>
            </a:r>
          </a:p>
        </p:txBody>
      </p:sp>
      <p:sp>
        <p:nvSpPr>
          <p:cNvPr id="53" name="Oval 52">
            <a:extLst>
              <a:ext uri="{FF2B5EF4-FFF2-40B4-BE49-F238E27FC236}">
                <a16:creationId xmlns:a16="http://schemas.microsoft.com/office/drawing/2014/main" id="{319C0DD1-70F5-4A9E-8D10-39FA7EC07DAF}"/>
              </a:ext>
              <a:ext uri="{C183D7F6-B498-43B3-948B-1728B52AA6E4}">
                <adec:decorative xmlns:adec="http://schemas.microsoft.com/office/drawing/2017/decorative" val="1"/>
              </a:ext>
            </a:extLst>
          </p:cNvPr>
          <p:cNvSpPr/>
          <p:nvPr/>
        </p:nvSpPr>
        <p:spPr>
          <a:xfrm>
            <a:off x="443399" y="4628345"/>
            <a:ext cx="780599" cy="780600"/>
          </a:xfrm>
          <a:prstGeom prst="ellipse">
            <a:avLst/>
          </a:prstGeom>
          <a:solidFill>
            <a:schemeClr val="tx2"/>
          </a:solidFill>
        </p:spPr>
        <p:txBody>
          <a:bodyPr wrap="square" lIns="0" tIns="0" rIns="0" bIns="0" rtlCol="0" anchor="ctr">
            <a:noAutofit/>
          </a:bodyPr>
          <a:lstStyle/>
          <a:p>
            <a:pPr algn="ctr"/>
            <a:endParaRPr lang="en-US" sz="1765">
              <a:latin typeface="Segoe UI"/>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471631" y="1652557"/>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rPr>
              <a:t>Success by Design is our FastTrack framework for service delivery</a:t>
            </a:r>
          </a:p>
        </p:txBody>
      </p:sp>
      <p:sp>
        <p:nvSpPr>
          <p:cNvPr id="19" name="Oval 18">
            <a:extLst>
              <a:ext uri="{FF2B5EF4-FFF2-40B4-BE49-F238E27FC236}">
                <a16:creationId xmlns:a16="http://schemas.microsoft.com/office/drawing/2014/main" id="{86EEF643-7D0B-4E1A-B09B-36E89847D64E}"/>
              </a:ext>
              <a:ext uri="{C183D7F6-B498-43B3-948B-1728B52AA6E4}">
                <adec:decorative xmlns:adec="http://schemas.microsoft.com/office/drawing/2017/decorative" val="1"/>
              </a:ext>
            </a:extLst>
          </p:cNvPr>
          <p:cNvSpPr/>
          <p:nvPr/>
        </p:nvSpPr>
        <p:spPr>
          <a:xfrm>
            <a:off x="443399" y="1599046"/>
            <a:ext cx="780599" cy="780599"/>
          </a:xfrm>
          <a:prstGeom prst="ellipse">
            <a:avLst/>
          </a:prstGeom>
          <a:solidFill>
            <a:schemeClr val="tx2"/>
          </a:solidFill>
        </p:spPr>
        <p:txBody>
          <a:bodyPr wrap="square" lIns="0" tIns="0" rIns="0" bIns="0" rtlCol="0" anchor="ctr">
            <a:noAutofit/>
          </a:bodyPr>
          <a:lstStyle/>
          <a:p>
            <a:pPr algn="ctr"/>
            <a:endParaRPr lang="en-US" sz="1765">
              <a:latin typeface="Segoe UI"/>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379091"/>
            <a:ext cx="4324922" cy="4292412"/>
            <a:chOff x="7451471" y="6064989"/>
            <a:chExt cx="4324922" cy="4292412"/>
          </a:xfrm>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531620"/>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2" y="4981451"/>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008882" y="2576071"/>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218362"/>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1"/>
              </a:solidFill>
            </a:ln>
          </p:spPr>
          <p:txBody>
            <a:bodyPr wrap="square" lIns="0" tIns="0" rIns="0" bIns="0" rtlCol="0" anchor="ctr">
              <a:noAutofit/>
            </a:bodyPr>
            <a:lstStyle/>
            <a:p>
              <a:pPr algn="ctr"/>
              <a:endParaRPr lang="en-US" sz="1765">
                <a:latin typeface="Segoe UI"/>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75" name="Oval 74">
            <a:extLst>
              <a:ext uri="{FF2B5EF4-FFF2-40B4-BE49-F238E27FC236}">
                <a16:creationId xmlns:a16="http://schemas.microsoft.com/office/drawing/2014/main" id="{E1AC9BB9-EEDE-4DA1-B1AE-61F87D31B4BF}"/>
              </a:ext>
              <a:ext uri="{C183D7F6-B498-43B3-948B-1728B52AA6E4}">
                <adec:decorative xmlns:adec="http://schemas.microsoft.com/office/drawing/2017/decorative" val="1"/>
              </a:ext>
            </a:extLst>
          </p:cNvPr>
          <p:cNvSpPr/>
          <p:nvPr/>
        </p:nvSpPr>
        <p:spPr>
          <a:xfrm>
            <a:off x="10170185" y="3664284"/>
            <a:ext cx="582827" cy="582825"/>
          </a:xfrm>
          <a:prstGeom prst="ellipse">
            <a:avLst/>
          </a:prstGeom>
          <a:solidFill>
            <a:schemeClr val="bg1"/>
          </a:solidFill>
          <a:ln w="6350">
            <a:solidFill>
              <a:schemeClr val="accent1"/>
            </a:solidFill>
          </a:ln>
        </p:spPr>
        <p:txBody>
          <a:bodyPr wrap="square" lIns="0" tIns="0" rIns="0" bIns="0" rtlCol="0" anchor="ctr">
            <a:noAutofit/>
          </a:bodyPr>
          <a:lstStyle/>
          <a:p>
            <a:pPr algn="ctr"/>
            <a:endParaRPr lang="en-US" sz="1765">
              <a:latin typeface="Segoe UI"/>
            </a:endParaRPr>
          </a:p>
        </p:txBody>
      </p:sp>
      <p:sp>
        <p:nvSpPr>
          <p:cNvPr id="85" name="Oval 84">
            <a:extLst>
              <a:ext uri="{FF2B5EF4-FFF2-40B4-BE49-F238E27FC236}">
                <a16:creationId xmlns:a16="http://schemas.microsoft.com/office/drawing/2014/main" id="{D33E0761-F102-47D8-8E08-F5D0927A9A56}"/>
              </a:ext>
              <a:ext uri="{C183D7F6-B498-43B3-948B-1728B52AA6E4}">
                <adec:decorative xmlns:adec="http://schemas.microsoft.com/office/drawing/2017/decorative" val="1"/>
              </a:ext>
            </a:extLst>
          </p:cNvPr>
          <p:cNvSpPr/>
          <p:nvPr/>
        </p:nvSpPr>
        <p:spPr>
          <a:xfrm>
            <a:off x="8352164" y="3664284"/>
            <a:ext cx="582827" cy="582825"/>
          </a:xfrm>
          <a:prstGeom prst="ellipse">
            <a:avLst/>
          </a:prstGeom>
          <a:solidFill>
            <a:schemeClr val="bg1"/>
          </a:solidFill>
          <a:ln w="6350">
            <a:solidFill>
              <a:schemeClr val="accent1"/>
            </a:solidFill>
          </a:ln>
        </p:spPr>
        <p:txBody>
          <a:bodyPr wrap="square" lIns="0" tIns="0" rIns="0" bIns="0" rtlCol="0" anchor="ctr">
            <a:noAutofit/>
          </a:bodyPr>
          <a:lstStyle/>
          <a:p>
            <a:pPr algn="ctr"/>
            <a:endParaRPr lang="en-US" sz="1765">
              <a:latin typeface="Segoe UI"/>
            </a:endParaRPr>
          </a:p>
        </p:txBody>
      </p:sp>
      <p:sp>
        <p:nvSpPr>
          <p:cNvPr id="87" name="Chart_E999" title="Icon of a line graph with an arrow at the end pointing up">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805949"/>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06" name="Financial_E7BB" title="Icon of a chart made of vertical lines with a line tracing the top of each, turning into an arrow pointing up">
            <a:extLst>
              <a:ext uri="{FF2B5EF4-FFF2-40B4-BE49-F238E27FC236}">
                <a16:creationId xmlns:a16="http://schemas.microsoft.com/office/drawing/2014/main" id="{AC7B08C0-309B-4E31-9522-AAE3B57E7109}"/>
              </a:ext>
            </a:extLst>
          </p:cNvPr>
          <p:cNvSpPr>
            <a:spLocks noChangeAspect="1" noEditPoints="1"/>
          </p:cNvSpPr>
          <p:nvPr/>
        </p:nvSpPr>
        <p:spPr bwMode="auto">
          <a:xfrm>
            <a:off x="8470755" y="3801534"/>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059180"/>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1961" spc="-29">
                <a:solidFill>
                  <a:schemeClr val="bg1"/>
                </a:solidFill>
              </a:rPr>
              <a:t>Faster</a:t>
            </a:r>
            <a:br>
              <a:rPr lang="en-US" sz="1961" spc="-29">
                <a:solidFill>
                  <a:schemeClr val="bg1"/>
                </a:solidFill>
              </a:rPr>
            </a:br>
            <a:r>
              <a:rPr lang="en-US" sz="1961" spc="-29">
                <a:solidFill>
                  <a:schemeClr val="bg1"/>
                </a:solidFill>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644715"/>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1961" spc="-29">
                <a:solidFill>
                  <a:schemeClr val="bg1"/>
                </a:solidFill>
              </a:rPr>
              <a:t>Higher</a:t>
            </a:r>
            <a:br>
              <a:rPr lang="en-US" sz="1961" spc="-29">
                <a:solidFill>
                  <a:schemeClr val="bg1"/>
                </a:solidFill>
              </a:rPr>
            </a:br>
            <a:r>
              <a:rPr lang="en-US" sz="1961" spc="-29">
                <a:solidFill>
                  <a:schemeClr val="bg1"/>
                </a:solidFill>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674293"/>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1961" spc="-29">
                <a:solidFill>
                  <a:schemeClr val="bg1"/>
                </a:solidFill>
              </a:rPr>
              <a:t>Maximized </a:t>
            </a:r>
            <a:br>
              <a:rPr lang="en-US" sz="1961" spc="-29">
                <a:solidFill>
                  <a:schemeClr val="bg1"/>
                </a:solidFill>
              </a:rPr>
            </a:br>
            <a:r>
              <a:rPr lang="en-US" sz="1961" spc="-29">
                <a:solidFill>
                  <a:schemeClr val="bg1"/>
                </a:solidFill>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559695" y="1796416"/>
            <a:ext cx="537684" cy="373606"/>
            <a:chOff x="-2966560" y="2206485"/>
            <a:chExt cx="1426628" cy="991288"/>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64"/>
              <a:ext cx="637277" cy="659709"/>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err="1">
                <a:solidFill>
                  <a:schemeClr val="tx1"/>
                </a:solidFill>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err="1">
                  <a:solidFill>
                    <a:schemeClr val="tx1"/>
                  </a:solidFill>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err="1">
                  <a:solidFill>
                    <a:schemeClr val="tx1"/>
                  </a:solidFill>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623458" y="4825449"/>
            <a:ext cx="420482"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634546" y="2802255"/>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sz="3600"/>
              <a:t>Business Intelligence and Analytics </a:t>
            </a:r>
            <a:r>
              <a:rPr lang="en-GB" sz="3600"/>
              <a:t>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rgbClr val="00827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a:solidFill>
                  <a:schemeClr val="tx1"/>
                </a:solidFill>
              </a:rPr>
              <a:t>SHORT DESCRIPTION</a:t>
            </a:r>
            <a:endParaRPr lang="en-US" sz="1600">
              <a:solidFill>
                <a:schemeClr val="tx1"/>
              </a:solidFill>
              <a:cs typeface="Segoe UI"/>
            </a:endParaRP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flipV="1">
            <a:off x="3531476" y="2876881"/>
            <a:ext cx="2589797" cy="641999"/>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87883" y="4297769"/>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85657" y="3679130"/>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6486604"/>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433235" y="2636246"/>
            <a:ext cx="5613527" cy="522386"/>
            <a:chOff x="506805" y="2284149"/>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2284149"/>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US" sz="1600">
                  <a:solidFill>
                    <a:schemeClr val="tx1"/>
                  </a:solidFill>
                  <a:latin typeface="Segoe UI" panose="020B0502040204020203" pitchFamily="34" charset="0"/>
                  <a:cs typeface="Times New Roman" panose="02020603050405020304" pitchFamily="18" charset="0"/>
                </a:rPr>
                <a:t>BI &amp; Reporting Solution Strategy</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2382286"/>
              <a:ext cx="326112" cy="326112"/>
              <a:chOff x="115497" y="2415364"/>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2415364"/>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554884"/>
                <a:ext cx="243074" cy="175240"/>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24488" y="3690150"/>
            <a:ext cx="5582733"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Next Steps</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639446" y="5506667"/>
              <a:ext cx="326112" cy="326112"/>
              <a:chOff x="-13791" y="1866389"/>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3791" y="1866389"/>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101508" y="2005910"/>
                <a:ext cx="243074" cy="175240"/>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472302" y="2709126"/>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65322" y="2672644"/>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Format: </a:t>
            </a:r>
            <a:r>
              <a:rPr lang="en-US" sz="1600" kern="0" dirty="0">
                <a:highlight>
                  <a:srgbClr val="FFFF00"/>
                </a:highlight>
                <a:ea typeface="Segoe UI" pitchFamily="34" charset="0"/>
                <a:cs typeface="Segoe UI"/>
              </a:rPr>
              <a:t>90-minute</a:t>
            </a:r>
            <a:r>
              <a:rPr lang="en-US" sz="1600" kern="0" dirty="0">
                <a:ea typeface="Segoe UI" pitchFamily="34" charset="0"/>
                <a:cs typeface="Segoe UI"/>
              </a:rPr>
              <a:t> Microsoft Teams call</a:t>
            </a:r>
          </a:p>
          <a:p>
            <a:pPr defTabSz="878102" fontAlgn="base">
              <a:spcBef>
                <a:spcPts val="600"/>
              </a:spcBef>
              <a:spcAft>
                <a:spcPts val="600"/>
              </a:spcAft>
              <a:defRPr/>
            </a:pPr>
            <a:r>
              <a:rPr lang="en-US" sz="1600" kern="0" dirty="0">
                <a:solidFill>
                  <a:schemeClr val="tx2"/>
                </a:solidFill>
                <a:latin typeface="+mj-lt"/>
                <a:ea typeface="Segoe UI" pitchFamily="34" charset="0"/>
                <a:cs typeface="Segoe UI"/>
              </a:rPr>
              <a:t>Attendees: </a:t>
            </a:r>
            <a:r>
              <a:rPr lang="en-US" sz="1600" kern="0" dirty="0">
                <a:ea typeface="Segoe UI" pitchFamily="34" charset="0"/>
                <a:cs typeface="Segoe UI"/>
              </a:rPr>
              <a:t>Key stakeholders from the customer and partner teams. Solution architects, functional and technical leads</a:t>
            </a:r>
            <a:br>
              <a:rPr lang="en-US" sz="1600" kern="0" dirty="0">
                <a:ea typeface="Segoe UI" pitchFamily="34" charset="0"/>
                <a:cs typeface="Segoe UI" pitchFamily="34" charset="0"/>
              </a:rPr>
            </a:br>
            <a:r>
              <a:rPr lang="en-US" sz="1600" kern="0" dirty="0">
                <a:ea typeface="Segoe UI" pitchFamily="34" charset="0"/>
                <a:cs typeface="Segoe UI"/>
              </a:rPr>
              <a:t>are mandatory</a:t>
            </a:r>
          </a:p>
        </p:txBody>
      </p:sp>
      <p:sp>
        <p:nvSpPr>
          <p:cNvPr id="3" name="Rectangle 2">
            <a:extLst>
              <a:ext uri="{FF2B5EF4-FFF2-40B4-BE49-F238E27FC236}">
                <a16:creationId xmlns:a16="http://schemas.microsoft.com/office/drawing/2014/main" id="{0F12BD61-EA10-4C09-9375-FB0B3C783110}"/>
              </a:ext>
            </a:extLst>
          </p:cNvPr>
          <p:cNvSpPr/>
          <p:nvPr/>
        </p:nvSpPr>
        <p:spPr>
          <a:xfrm>
            <a:off x="405657" y="2114387"/>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BI</a:t>
            </a:r>
            <a:r>
              <a:rPr lang="en-GB" sz="1600">
                <a:solidFill>
                  <a:schemeClr val="tx1"/>
                </a:solidFill>
                <a:latin typeface="Segoe UI" panose="020B0502040204020203" pitchFamily="34" charset="0"/>
                <a:ea typeface="Calibri" panose="020F0502020204030204" pitchFamily="34" charset="0"/>
                <a:cs typeface="Times New Roman" panose="02020603050405020304" pitchFamily="18" charset="0"/>
              </a:rPr>
              <a:t> &amp; Reporting Planning</a:t>
            </a:r>
            <a:endParaRPr lang="en-US" sz="1800">
              <a:solidFill>
                <a:srgbClr val="505050"/>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Freeform: Shape 3">
            <a:extLst>
              <a:ext uri="{FF2B5EF4-FFF2-40B4-BE49-F238E27FC236}">
                <a16:creationId xmlns:a16="http://schemas.microsoft.com/office/drawing/2014/main" id="{15B77A54-BD3C-48BB-9474-4EB5E96E0399}"/>
              </a:ext>
              <a:ext uri="{C183D7F6-B498-43B3-948B-1728B52AA6E4}">
                <adec:decorative xmlns:adec="http://schemas.microsoft.com/office/drawing/2017/decorative" val="1"/>
              </a:ext>
            </a:extLst>
          </p:cNvPr>
          <p:cNvSpPr/>
          <p:nvPr/>
        </p:nvSpPr>
        <p:spPr bwMode="auto">
          <a:xfrm>
            <a:off x="657187" y="3283839"/>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0968A3D9-EC32-4880-8818-1563455B5AEC}"/>
              </a:ext>
              <a:ext uri="{C183D7F6-B498-43B3-948B-1728B52AA6E4}">
                <adec:decorative xmlns:adec="http://schemas.microsoft.com/office/drawing/2017/decorative" val="1"/>
              </a:ext>
            </a:extLst>
          </p:cNvPr>
          <p:cNvSpPr/>
          <p:nvPr/>
        </p:nvSpPr>
        <p:spPr>
          <a:xfrm>
            <a:off x="706559" y="2282014"/>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sp>
        <p:nvSpPr>
          <p:cNvPr id="9" name="Rectangle 8">
            <a:extLst>
              <a:ext uri="{FF2B5EF4-FFF2-40B4-BE49-F238E27FC236}">
                <a16:creationId xmlns:a16="http://schemas.microsoft.com/office/drawing/2014/main" id="{EFF1701B-5923-44E1-A8E2-5E03BA797C14}"/>
              </a:ext>
            </a:extLst>
          </p:cNvPr>
          <p:cNvSpPr/>
          <p:nvPr/>
        </p:nvSpPr>
        <p:spPr>
          <a:xfrm>
            <a:off x="450505" y="3153650"/>
            <a:ext cx="5582732"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 Q&amp;A</a:t>
            </a:r>
          </a:p>
        </p:txBody>
      </p:sp>
      <p:sp>
        <p:nvSpPr>
          <p:cNvPr id="7" name="Graphic 77">
            <a:extLst>
              <a:ext uri="{FF2B5EF4-FFF2-40B4-BE49-F238E27FC236}">
                <a16:creationId xmlns:a16="http://schemas.microsoft.com/office/drawing/2014/main" id="{DC1DD928-2EA9-40CC-9A49-EF5953DE0677}"/>
              </a:ext>
              <a:ext uri="{C183D7F6-B498-43B3-948B-1728B52AA6E4}">
                <adec:decorative xmlns:adec="http://schemas.microsoft.com/office/drawing/2017/decorative" val="1"/>
              </a:ext>
            </a:extLst>
          </p:cNvPr>
          <p:cNvSpPr/>
          <p:nvPr/>
        </p:nvSpPr>
        <p:spPr>
          <a:xfrm>
            <a:off x="725568" y="339922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49E04E0-5130-48DD-8760-E8A3A521274D}"/>
              </a:ext>
              <a:ext uri="{C183D7F6-B498-43B3-948B-1728B52AA6E4}">
                <adec:decorative xmlns:adec="http://schemas.microsoft.com/office/drawing/2017/decorative" val="1"/>
              </a:ext>
            </a:extLst>
          </p:cNvPr>
          <p:cNvSpPr/>
          <p:nvPr/>
        </p:nvSpPr>
        <p:spPr bwMode="auto">
          <a:xfrm>
            <a:off x="622042" y="2163084"/>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97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7DD339-5C08-46FC-8731-430C31DC143F}"/>
              </a:ext>
            </a:extLst>
          </p:cNvPr>
          <p:cNvSpPr>
            <a:spLocks noGrp="1"/>
          </p:cNvSpPr>
          <p:nvPr>
            <p:ph type="title"/>
          </p:nvPr>
        </p:nvSpPr>
        <p:spPr/>
        <p:txBody>
          <a:bodyPr/>
          <a:lstStyle/>
          <a:p>
            <a:r>
              <a:rPr lang="en-GB"/>
              <a:t>The Role of FastTrack</a:t>
            </a:r>
          </a:p>
        </p:txBody>
      </p:sp>
      <p:sp>
        <p:nvSpPr>
          <p:cNvPr id="6" name="Text Placeholder 5">
            <a:extLst>
              <a:ext uri="{FF2B5EF4-FFF2-40B4-BE49-F238E27FC236}">
                <a16:creationId xmlns:a16="http://schemas.microsoft.com/office/drawing/2014/main" id="{3858C028-4AE4-4BBE-94FB-B9D03D7ED23F}"/>
              </a:ext>
            </a:extLst>
          </p:cNvPr>
          <p:cNvSpPr>
            <a:spLocks noGrp="1"/>
          </p:cNvSpPr>
          <p:nvPr>
            <p:ph type="body" sz="quarter" idx="10"/>
          </p:nvPr>
        </p:nvSpPr>
        <p:spPr>
          <a:xfrm>
            <a:off x="269241" y="1189176"/>
            <a:ext cx="5378548" cy="4899803"/>
          </a:xfrm>
        </p:spPr>
        <p:txBody>
          <a:bodyPr/>
          <a:lstStyle/>
          <a:p>
            <a:r>
              <a:rPr lang="en-GB" sz="3200"/>
              <a:t>In Scope</a:t>
            </a:r>
          </a:p>
          <a:p>
            <a:pPr marL="571500" indent="-571500">
              <a:buFont typeface="Arial" panose="020B0604020202020204" pitchFamily="34" charset="0"/>
              <a:buChar char="•"/>
            </a:pPr>
            <a:r>
              <a:rPr lang="en-GB" sz="2400">
                <a:solidFill>
                  <a:schemeClr val="tx1"/>
                </a:solidFill>
                <a:latin typeface="+mn-lt"/>
              </a:rPr>
              <a:t>Review the answers provided </a:t>
            </a:r>
          </a:p>
          <a:p>
            <a:pPr marL="571500" indent="-571500">
              <a:buFont typeface="Arial" panose="020B0604020202020204" pitchFamily="34" charset="0"/>
              <a:buChar char="•"/>
            </a:pPr>
            <a:r>
              <a:rPr lang="en-GB" sz="2400">
                <a:solidFill>
                  <a:schemeClr val="tx1"/>
                </a:solidFill>
                <a:latin typeface="+mn-lt"/>
              </a:rPr>
              <a:t>Provide findings and recommendations following the workshop presentation</a:t>
            </a:r>
          </a:p>
          <a:p>
            <a:pPr marL="571500" indent="-571500">
              <a:buFont typeface="Arial" panose="020B0604020202020204" pitchFamily="34" charset="0"/>
              <a:buChar char="•"/>
            </a:pPr>
            <a:r>
              <a:rPr lang="en-GB" sz="2400">
                <a:solidFill>
                  <a:schemeClr val="tx1"/>
                </a:solidFill>
                <a:latin typeface="+mn-lt"/>
              </a:rPr>
              <a:t>Highlight technical and project risks and issues (including unrealistic product expectations)</a:t>
            </a:r>
          </a:p>
          <a:p>
            <a:pPr marL="571500" indent="-571500">
              <a:buFont typeface="Arial" panose="020B0604020202020204" pitchFamily="34" charset="0"/>
              <a:buChar char="•"/>
            </a:pPr>
            <a:r>
              <a:rPr lang="en-GB" sz="2400">
                <a:solidFill>
                  <a:schemeClr val="tx1"/>
                </a:solidFill>
                <a:latin typeface="+mn-lt"/>
              </a:rPr>
              <a:t>Point out gaps in the plan and solution strategy that can result in an unsuccessful implementation</a:t>
            </a:r>
          </a:p>
        </p:txBody>
      </p:sp>
      <p:sp>
        <p:nvSpPr>
          <p:cNvPr id="7" name="Text Placeholder 6">
            <a:extLst>
              <a:ext uri="{FF2B5EF4-FFF2-40B4-BE49-F238E27FC236}">
                <a16:creationId xmlns:a16="http://schemas.microsoft.com/office/drawing/2014/main" id="{11EF1AD8-8B3A-4133-A284-5E7968D490BC}"/>
              </a:ext>
            </a:extLst>
          </p:cNvPr>
          <p:cNvSpPr>
            <a:spLocks noGrp="1"/>
          </p:cNvSpPr>
          <p:nvPr>
            <p:ph type="body" sz="quarter" idx="11"/>
          </p:nvPr>
        </p:nvSpPr>
        <p:spPr>
          <a:xfrm>
            <a:off x="6544214" y="1189176"/>
            <a:ext cx="5378548" cy="4388894"/>
          </a:xfrm>
        </p:spPr>
        <p:txBody>
          <a:bodyPr/>
          <a:lstStyle/>
          <a:p>
            <a:r>
              <a:rPr lang="en-GB"/>
              <a:t>Out of Scope</a:t>
            </a:r>
          </a:p>
          <a:p>
            <a:pPr marL="571500" indent="-571500">
              <a:buFont typeface="Arial" panose="020B0604020202020204" pitchFamily="34" charset="0"/>
              <a:buChar char="•"/>
            </a:pPr>
            <a:r>
              <a:rPr lang="en-GB" sz="2400">
                <a:solidFill>
                  <a:schemeClr val="tx1"/>
                </a:solidFill>
                <a:latin typeface="+mn-lt"/>
              </a:rPr>
              <a:t>Create a solution architecture based on findings</a:t>
            </a:r>
          </a:p>
          <a:p>
            <a:pPr marL="571500" indent="-571500">
              <a:buFont typeface="Arial" panose="020B0604020202020204" pitchFamily="34" charset="0"/>
              <a:buChar char="•"/>
            </a:pPr>
            <a:r>
              <a:rPr lang="en-GB" sz="2400">
                <a:solidFill>
                  <a:schemeClr val="tx1"/>
                </a:solidFill>
                <a:latin typeface="+mn-lt"/>
              </a:rPr>
              <a:t>Decide on solutions that best fit gaps identified</a:t>
            </a:r>
          </a:p>
          <a:p>
            <a:pPr marL="571500" indent="-571500">
              <a:buFont typeface="Arial" panose="020B0604020202020204" pitchFamily="34" charset="0"/>
              <a:buChar char="•"/>
            </a:pPr>
            <a:r>
              <a:rPr lang="en-GB" sz="2400">
                <a:solidFill>
                  <a:schemeClr val="tx1"/>
                </a:solidFill>
                <a:latin typeface="+mn-lt"/>
              </a:rPr>
              <a:t>Code review</a:t>
            </a:r>
          </a:p>
          <a:p>
            <a:pPr marL="571500" indent="-571500">
              <a:buFont typeface="Arial" panose="020B0604020202020204" pitchFamily="34" charset="0"/>
              <a:buChar char="•"/>
            </a:pPr>
            <a:r>
              <a:rPr lang="en-GB" sz="2400">
                <a:solidFill>
                  <a:schemeClr val="tx1"/>
                </a:solidFill>
                <a:latin typeface="+mn-lt"/>
              </a:rPr>
              <a:t>Provide training on product features (user or administrative)</a:t>
            </a:r>
          </a:p>
          <a:p>
            <a:pPr marL="571500" indent="-571500">
              <a:buFont typeface="Arial" panose="020B0604020202020204" pitchFamily="34" charset="0"/>
              <a:buChar char="•"/>
            </a:pPr>
            <a:r>
              <a:rPr lang="en-GB" sz="2400">
                <a:solidFill>
                  <a:schemeClr val="tx1"/>
                </a:solidFill>
                <a:latin typeface="+mn-lt"/>
              </a:rPr>
              <a:t>Create comparison between ISV solutions</a:t>
            </a:r>
          </a:p>
        </p:txBody>
      </p:sp>
    </p:spTree>
    <p:extLst>
      <p:ext uri="{BB962C8B-B14F-4D97-AF65-F5344CB8AC3E}">
        <p14:creationId xmlns:p14="http://schemas.microsoft.com/office/powerpoint/2010/main" val="21799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10B21-2ECC-44E0-86AF-D74811AF72AC}"/>
              </a:ext>
            </a:extLst>
          </p:cNvPr>
          <p:cNvSpPr>
            <a:spLocks noGrp="1"/>
          </p:cNvSpPr>
          <p:nvPr>
            <p:ph type="title"/>
          </p:nvPr>
        </p:nvSpPr>
        <p:spPr/>
        <p:txBody>
          <a:bodyPr/>
          <a:lstStyle/>
          <a:p>
            <a:r>
              <a:rPr lang="en-GB"/>
              <a:t>Instructions for Customer and Partner</a:t>
            </a:r>
          </a:p>
        </p:txBody>
      </p:sp>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412751" y="1838325"/>
            <a:ext cx="11309350" cy="3385542"/>
          </a:xfrm>
        </p:spPr>
        <p:txBody>
          <a:bodyPr/>
          <a:lstStyle/>
          <a:p>
            <a:pPr marL="457200" indent="-457200">
              <a:lnSpc>
                <a:spcPct val="100000"/>
              </a:lnSpc>
              <a:spcBef>
                <a:spcPts val="0"/>
              </a:spcBef>
              <a:spcAft>
                <a:spcPts val="1200"/>
              </a:spcAft>
              <a:buFont typeface="+mj-lt"/>
              <a:buAutoNum type="arabicPeriod"/>
            </a:pPr>
            <a:r>
              <a:rPr lang="en-GB" sz="2400"/>
              <a:t>Complete each slide providing the required information</a:t>
            </a:r>
          </a:p>
          <a:p>
            <a:pPr marL="457200" indent="-457200">
              <a:lnSpc>
                <a:spcPct val="100000"/>
              </a:lnSpc>
              <a:spcBef>
                <a:spcPts val="0"/>
              </a:spcBef>
              <a:spcAft>
                <a:spcPts val="1200"/>
              </a:spcAft>
              <a:buFont typeface="+mj-lt"/>
              <a:buAutoNum type="arabicPeriod"/>
            </a:pPr>
            <a:r>
              <a:rPr lang="en-GB" sz="2400"/>
              <a:t>Skip slides that are not applicable to your project</a:t>
            </a:r>
          </a:p>
          <a:p>
            <a:pPr marL="457200" indent="-457200">
              <a:lnSpc>
                <a:spcPct val="100000"/>
              </a:lnSpc>
              <a:spcBef>
                <a:spcPts val="0"/>
              </a:spcBef>
              <a:spcAft>
                <a:spcPts val="1200"/>
              </a:spcAft>
              <a:buFont typeface="+mj-lt"/>
              <a:buAutoNum type="arabicPeriod"/>
            </a:pPr>
            <a:r>
              <a:rPr lang="en-GB" sz="2400"/>
              <a:t>Extend topic area slides to capture the required information if needed. </a:t>
            </a:r>
            <a:br>
              <a:rPr lang="en-GB" sz="2400"/>
            </a:br>
            <a:r>
              <a:rPr lang="en-GB" sz="2400"/>
              <a:t>Do not hesitate to paste your own slides.</a:t>
            </a:r>
          </a:p>
          <a:p>
            <a:pPr marL="457200" indent="-457200">
              <a:lnSpc>
                <a:spcPct val="100000"/>
              </a:lnSpc>
              <a:spcBef>
                <a:spcPts val="0"/>
              </a:spcBef>
              <a:spcAft>
                <a:spcPts val="1200"/>
              </a:spcAft>
              <a:buFont typeface="+mj-lt"/>
              <a:buAutoNum type="arabicPeriod"/>
            </a:pPr>
            <a:r>
              <a:rPr lang="en-GB" sz="2400"/>
              <a:t>Reach out to your FastTrack SA if you have questions on the format or content</a:t>
            </a:r>
          </a:p>
          <a:p>
            <a:pPr marL="457200" indent="-457200">
              <a:lnSpc>
                <a:spcPct val="100000"/>
              </a:lnSpc>
              <a:spcBef>
                <a:spcPts val="0"/>
              </a:spcBef>
              <a:spcAft>
                <a:spcPts val="1200"/>
              </a:spcAft>
              <a:buFont typeface="+mj-lt"/>
              <a:buAutoNum type="arabicPeriod"/>
            </a:pPr>
            <a:r>
              <a:rPr lang="en-GB" sz="2400"/>
              <a:t>Send completed deck back to the FastTrack SA 5 business day before the scheduled Solution Blueprint workshop.</a:t>
            </a:r>
          </a:p>
        </p:txBody>
      </p:sp>
      <p:sp>
        <p:nvSpPr>
          <p:cNvPr id="2" name="Text Placeholder 1">
            <a:extLst>
              <a:ext uri="{FF2B5EF4-FFF2-40B4-BE49-F238E27FC236}">
                <a16:creationId xmlns:a16="http://schemas.microsoft.com/office/drawing/2014/main" id="{98ED09A5-A38C-4A4E-B308-A11A4BF5F4B8}"/>
              </a:ext>
            </a:extLst>
          </p:cNvPr>
          <p:cNvSpPr>
            <a:spLocks noGrp="1"/>
          </p:cNvSpPr>
          <p:nvPr>
            <p:ph type="body" sz="quarter" idx="11"/>
          </p:nvPr>
        </p:nvSpPr>
        <p:spPr>
          <a:xfrm>
            <a:off x="269875" y="1189038"/>
            <a:ext cx="11652250" cy="572464"/>
          </a:xfrm>
        </p:spPr>
        <p:txBody>
          <a:bodyPr/>
          <a:lstStyle/>
          <a:p>
            <a:r>
              <a:rPr lang="en-GB" sz="2800"/>
              <a:t>How to fill this PowerPoint document</a:t>
            </a:r>
          </a:p>
        </p:txBody>
      </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1181862"/>
          </a:xfrm>
        </p:spPr>
        <p:txBody>
          <a:bodyPr/>
          <a:lstStyle/>
          <a:p>
            <a:r>
              <a:rPr lang="en-GB" sz="7200">
                <a:solidFill>
                  <a:schemeClr val="tx1"/>
                </a:solidFill>
                <a:effectLst/>
                <a:latin typeface="Segoe UI" panose="020B0502040204020203" pitchFamily="34" charset="0"/>
                <a:ea typeface="Calibri" panose="020F0502020204030204" pitchFamily="34" charset="0"/>
                <a:cs typeface="Times New Roman" panose="02020603050405020304" pitchFamily="18" charset="0"/>
              </a:rPr>
              <a:t>BI</a:t>
            </a:r>
            <a:r>
              <a:rPr lang="en-GB" sz="7200">
                <a:solidFill>
                  <a:schemeClr val="tx1"/>
                </a:solidFill>
                <a:latin typeface="Segoe UI" panose="020B0502040204020203" pitchFamily="34" charset="0"/>
                <a:ea typeface="Calibri" panose="020F0502020204030204" pitchFamily="34" charset="0"/>
                <a:cs typeface="Times New Roman" panose="02020603050405020304" pitchFamily="18" charset="0"/>
              </a:rPr>
              <a:t> &amp; Reporting Planning</a:t>
            </a:r>
            <a:endParaRPr lang="en-US" sz="8000">
              <a:solidFill>
                <a:srgbClr val="505050"/>
              </a:solidFill>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72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dirty="0">
                <a:solidFill>
                  <a:schemeClr val="tx1"/>
                </a:solidFill>
              </a:rPr>
              <a:t>BI Design Blueprint</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about overall design, integrations points, involved systems – visual diagram </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hlinkClick r:id="rId3"/>
            <a:extLst>
              <a:ext uri="{FF2B5EF4-FFF2-40B4-BE49-F238E27FC236}">
                <a16:creationId xmlns:a16="http://schemas.microsoft.com/office/drawing/2014/main" id="{9A3A42AD-9245-4AFB-9483-C03A6B5A9A5C}"/>
              </a:ext>
            </a:extLst>
          </p:cNvPr>
          <p:cNvSpPr/>
          <p:nvPr/>
        </p:nvSpPr>
        <p:spPr>
          <a:xfrm>
            <a:off x="457200" y="2260290"/>
            <a:ext cx="11277600" cy="3932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rtl="0" fontAlgn="base"/>
            <a:r>
              <a:rPr lang="en-GB" sz="1600">
                <a:solidFill>
                  <a:srgbClr val="505050"/>
                </a:solidFill>
                <a:highlight>
                  <a:srgbClr val="FFFF00"/>
                </a:highlight>
                <a:latin typeface="Segoe UI" panose="020B0502040204020203" pitchFamily="34" charset="0"/>
              </a:rPr>
              <a:t>Please provide d</a:t>
            </a:r>
            <a:r>
              <a:rPr lang="en-GB" sz="1600" b="0" i="0" u="none" strike="noStrike">
                <a:solidFill>
                  <a:srgbClr val="505050"/>
                </a:solidFill>
                <a:effectLst/>
                <a:highlight>
                  <a:srgbClr val="FFFF00"/>
                </a:highlight>
                <a:latin typeface="Segoe UI" panose="020B0502040204020203" pitchFamily="34" charset="0"/>
              </a:rPr>
              <a:t>iagram showing the BI </a:t>
            </a:r>
            <a:r>
              <a:rPr lang="en-GB" sz="1600">
                <a:solidFill>
                  <a:srgbClr val="505050"/>
                </a:solidFill>
                <a:highlight>
                  <a:srgbClr val="FFFF00"/>
                </a:highlight>
                <a:latin typeface="Segoe UI" panose="020B0502040204020203" pitchFamily="34" charset="0"/>
              </a:rPr>
              <a:t>design </a:t>
            </a:r>
            <a:r>
              <a:rPr lang="en-GB" sz="1600" b="0" i="0" u="none" strike="noStrike">
                <a:solidFill>
                  <a:srgbClr val="505050"/>
                </a:solidFill>
                <a:effectLst/>
                <a:highlight>
                  <a:srgbClr val="FFFF00"/>
                </a:highlight>
                <a:latin typeface="Segoe UI" panose="020B0502040204020203" pitchFamily="34" charset="0"/>
              </a:rPr>
              <a:t>blueprint</a:t>
            </a:r>
            <a:r>
              <a:rPr lang="en-GB" sz="1600">
                <a:solidFill>
                  <a:srgbClr val="505050"/>
                </a:solidFill>
                <a:highlight>
                  <a:srgbClr val="FFFF00"/>
                </a:highlight>
                <a:latin typeface="Segoe UI" panose="020B0502040204020203" pitchFamily="34" charset="0"/>
              </a:rPr>
              <a:t>. Provide diagrams of current, planned systems.</a:t>
            </a:r>
            <a:r>
              <a:rPr lang="en-GB" sz="1600" b="0" i="0" u="none" strike="noStrike">
                <a:solidFill>
                  <a:srgbClr val="505050"/>
                </a:solidFill>
                <a:effectLst/>
                <a:highlight>
                  <a:srgbClr val="FFFF00"/>
                </a:highlight>
                <a:latin typeface="Segoe UI" panose="020B0502040204020203" pitchFamily="34" charset="0"/>
              </a:rPr>
              <a:t>​</a:t>
            </a:r>
          </a:p>
          <a:p>
            <a:pPr algn="ctr" rtl="0" fontAlgn="base"/>
            <a:endParaRPr lang="en-GB" sz="1600">
              <a:solidFill>
                <a:srgbClr val="505050"/>
              </a:solidFill>
              <a:highlight>
                <a:srgbClr val="FFFF00"/>
              </a:highlight>
              <a:latin typeface="Segoe UI" panose="020B0502040204020203" pitchFamily="34" charset="0"/>
            </a:endParaRPr>
          </a:p>
          <a:p>
            <a:pPr algn="ctr" rtl="0" fontAlgn="base"/>
            <a:endParaRPr lang="en-GB" sz="1600" b="0" i="0" u="none" strike="noStrike">
              <a:solidFill>
                <a:srgbClr val="505050"/>
              </a:solidFill>
              <a:effectLst/>
              <a:highlight>
                <a:srgbClr val="FFFF00"/>
              </a:highlight>
              <a:latin typeface="Segoe UI" panose="020B0502040204020203" pitchFamily="34" charset="0"/>
            </a:endParaRPr>
          </a:p>
        </p:txBody>
      </p:sp>
    </p:spTree>
    <p:extLst>
      <p:ext uri="{BB962C8B-B14F-4D97-AF65-F5344CB8AC3E}">
        <p14:creationId xmlns:p14="http://schemas.microsoft.com/office/powerpoint/2010/main" val="294186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8080" y="387647"/>
            <a:ext cx="11655840" cy="899665"/>
          </a:xfrm>
        </p:spPr>
        <p:txBody>
          <a:bodyPr/>
          <a:lstStyle/>
          <a:p>
            <a:r>
              <a:rPr lang="en-US" sz="4000">
                <a:solidFill>
                  <a:schemeClr val="tx1"/>
                </a:solidFill>
              </a:rPr>
              <a:t>BI &amp; Reporting Workstream</a:t>
            </a:r>
          </a:p>
        </p:txBody>
      </p:sp>
      <p:sp>
        <p:nvSpPr>
          <p:cNvPr id="15" name="Rectangle 14">
            <a:extLst>
              <a:ext uri="{FF2B5EF4-FFF2-40B4-BE49-F238E27FC236}">
                <a16:creationId xmlns:a16="http://schemas.microsoft.com/office/drawing/2014/main" id="{BDD64BFD-7ED9-4476-ABC3-6BBAC4A275B2}"/>
              </a:ext>
            </a:extLst>
          </p:cNvPr>
          <p:cNvSpPr/>
          <p:nvPr/>
        </p:nvSpPr>
        <p:spPr>
          <a:xfrm>
            <a:off x="432398" y="1366607"/>
            <a:ext cx="11327204" cy="616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Details on BI and reporting workstream structure. </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7" name="Rectangle 6">
            <a:extLst>
              <a:ext uri="{FF2B5EF4-FFF2-40B4-BE49-F238E27FC236}">
                <a16:creationId xmlns:a16="http://schemas.microsoft.com/office/drawing/2014/main" id="{9A3A42AD-9245-4AFB-9483-C03A6B5A9A5C}"/>
              </a:ext>
            </a:extLst>
          </p:cNvPr>
          <p:cNvSpPr/>
          <p:nvPr/>
        </p:nvSpPr>
        <p:spPr>
          <a:xfrm>
            <a:off x="482002" y="2305038"/>
            <a:ext cx="11277600" cy="4210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i="1">
                <a:solidFill>
                  <a:schemeClr val="tx1"/>
                </a:solidFill>
                <a:highlight>
                  <a:srgbClr val="FFFF00"/>
                </a:highlight>
              </a:rPr>
              <a:t>Add info:</a:t>
            </a:r>
            <a:endParaRPr lang="en-GB" sz="1600">
              <a:solidFill>
                <a:schemeClr val="tx1"/>
              </a:solidFill>
            </a:endParaRPr>
          </a:p>
          <a:p>
            <a:pPr algn="ctr" rtl="0" fontAlgn="base"/>
            <a:r>
              <a:rPr lang="en-GB" sz="1600" b="0" i="0" u="none" strike="noStrike">
                <a:solidFill>
                  <a:srgbClr val="505050"/>
                </a:solidFill>
                <a:effectLst/>
                <a:highlight>
                  <a:srgbClr val="FFFF00"/>
                </a:highlight>
                <a:latin typeface="Segoe UI" panose="020B0502040204020203" pitchFamily="34" charset="0"/>
              </a:rPr>
              <a:t>Please provide reporting and BI workstream details, team structures, roles and responsibilities. </a:t>
            </a:r>
            <a:r>
              <a:rPr lang="en-GB" sz="1600">
                <a:solidFill>
                  <a:srgbClr val="505050"/>
                </a:solidFill>
                <a:highlight>
                  <a:srgbClr val="FFFF00"/>
                </a:highlight>
                <a:latin typeface="Segoe UI" panose="020B0502040204020203" pitchFamily="34" charset="0"/>
              </a:rPr>
              <a:t>Details can be provided as list or visual diagram.</a:t>
            </a:r>
            <a:r>
              <a:rPr lang="en-GB" sz="1600" b="0" i="0" u="none" strike="noStrike">
                <a:solidFill>
                  <a:srgbClr val="505050"/>
                </a:solidFill>
                <a:effectLst/>
                <a:highlight>
                  <a:srgbClr val="FFFF00"/>
                </a:highlight>
                <a:latin typeface="Segoe UI" panose="020B0502040204020203" pitchFamily="34" charset="0"/>
              </a:rPr>
              <a:t>​</a:t>
            </a:r>
          </a:p>
          <a:p>
            <a:pPr algn="ctr" rtl="0" fontAlgn="base"/>
            <a:endParaRPr lang="en-GB" sz="1600">
              <a:solidFill>
                <a:srgbClr val="505050"/>
              </a:solidFill>
              <a:highlight>
                <a:srgbClr val="FFFF00"/>
              </a:highlight>
              <a:latin typeface="Segoe UI" panose="020B0502040204020203" pitchFamily="34" charset="0"/>
            </a:endParaRPr>
          </a:p>
          <a:p>
            <a:pPr algn="ctr" rtl="0" fontAlgn="base"/>
            <a:r>
              <a:rPr lang="en-US" sz="1600" b="0" i="0">
                <a:effectLst/>
                <a:highlight>
                  <a:srgbClr val="FFFF00"/>
                </a:highlight>
                <a:latin typeface="Segoe UI" panose="020B0502040204020203" pitchFamily="34" charset="0"/>
              </a:rPr>
              <a:t>​</a:t>
            </a:r>
            <a:endParaRPr lang="en-US" sz="1600" b="0" i="0">
              <a:effectLst/>
              <a:highlight>
                <a:srgbClr val="FFFF00"/>
              </a:highlight>
            </a:endParaRPr>
          </a:p>
        </p:txBody>
      </p:sp>
    </p:spTree>
    <p:extLst>
      <p:ext uri="{BB962C8B-B14F-4D97-AF65-F5344CB8AC3E}">
        <p14:creationId xmlns:p14="http://schemas.microsoft.com/office/powerpoint/2010/main" val="23450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ZUh5iSLoFrIcqYQb1RT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dWOKmPFLDgGZxGfiF.s1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j9AMThGLMdpwwbD3T1W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TBxc8S_LxBA7bcotRSBV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FhW95ZLttomowezYY_qE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k03ybN0nDduIIcszUuA4g"/>
</p:tagLst>
</file>

<file path=ppt/theme/theme1.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4" ma:contentTypeDescription="Create a new document." ma:contentTypeScope="" ma:versionID="36f782cc4b47fcb13a5bf207b97f493f">
  <xsd:schema xmlns:xsd="http://www.w3.org/2001/XMLSchema" xmlns:xs="http://www.w3.org/2001/XMLSchema" xmlns:p="http://schemas.microsoft.com/office/2006/metadata/properties" xmlns:ns1="http://schemas.microsoft.com/sharepoint/v3" xmlns:ns2="8e793c00-403c-4e2e-9f3f-1f9fce3bba0e" xmlns:ns3="21801293-8b26-4deb-98c0-71fc7c1e1877" targetNamespace="http://schemas.microsoft.com/office/2006/metadata/properties" ma:root="true" ma:fieldsID="ff5189aa532a98420bfbb05215236e6e" ns1:_="" ns2:_="" ns3:_="">
    <xsd:import namespace="http://schemas.microsoft.com/sharepoint/v3"/>
    <xsd:import namespace="8e793c00-403c-4e2e-9f3f-1f9fce3bba0e"/>
    <xsd:import namespace="21801293-8b26-4deb-98c0-71fc7c1e1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WindowsAppIcons.Web" Revision="1" Stencil="System.Storyboarding.WindowsAppIcons" StencilVersion="0.1"/>
</Control>
</file>

<file path=customXml/itemProps1.xml><?xml version="1.0" encoding="utf-8"?>
<ds:datastoreItem xmlns:ds="http://schemas.openxmlformats.org/officeDocument/2006/customXml" ds:itemID="{FE1882E7-9227-4C06-A2E1-D3F4BF0D38BE}">
  <ds:schemaRefs>
    <ds:schemaRef ds:uri="http://schemas.microsoft.com/sharepoint/v3/contenttype/forms"/>
  </ds:schemaRefs>
</ds:datastoreItem>
</file>

<file path=customXml/itemProps2.xml><?xml version="1.0" encoding="utf-8"?>
<ds:datastoreItem xmlns:ds="http://schemas.openxmlformats.org/officeDocument/2006/customXml" ds:itemID="{807D7729-9157-422A-A322-F886DC74C10E}">
  <ds:schemaRefs>
    <ds:schemaRef ds:uri="21801293-8b26-4deb-98c0-71fc7c1e1877"/>
    <ds:schemaRef ds:uri="8e793c00-403c-4e2e-9f3f-1f9fce3bb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CD67BC-CF3C-4358-8478-25D061F056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793c00-403c-4e2e-9f3f-1f9fce3bba0e"/>
    <ds:schemaRef ds:uri="21801293-8b26-4deb-98c0-71fc7c1e1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E592DB-7878-4072-B210-6383350E3C66}">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1265</Words>
  <Application>Microsoft Office PowerPoint</Application>
  <PresentationFormat>Widescreen</PresentationFormat>
  <Paragraphs>168</Paragraphs>
  <Slides>20</Slides>
  <Notes>18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30" baseType="lpstr">
      <vt:lpstr>Segoe UI</vt:lpstr>
      <vt:lpstr>Wingdings</vt:lpstr>
      <vt:lpstr>Calibri</vt:lpstr>
      <vt:lpstr>Arial</vt:lpstr>
      <vt:lpstr>Courier New</vt:lpstr>
      <vt:lpstr>Segoe UI Semibold</vt:lpstr>
      <vt:lpstr>Calibri Light</vt:lpstr>
      <vt:lpstr>Microsoft Dynamics 365</vt:lpstr>
      <vt:lpstr>think-cell Slide</vt:lpstr>
      <vt:lpstr>Worksheet</vt:lpstr>
      <vt:lpstr>FastTrack for Dynamics 365</vt:lpstr>
      <vt:lpstr>Introductions</vt:lpstr>
      <vt:lpstr>Success by Design</vt:lpstr>
      <vt:lpstr>Business Intelligence and Analytics Workshop Agenda</vt:lpstr>
      <vt:lpstr>The Role of FastTrack</vt:lpstr>
      <vt:lpstr>Instructions for Customer and Partner</vt:lpstr>
      <vt:lpstr>BI &amp; Reporting Planning</vt:lpstr>
      <vt:lpstr>BI Design Blueprint</vt:lpstr>
      <vt:lpstr>BI &amp; Reporting Workstream</vt:lpstr>
      <vt:lpstr>BI &amp; Reporting Project Plan </vt:lpstr>
      <vt:lpstr>Requirements and Fit Gaps</vt:lpstr>
      <vt:lpstr>BI &amp; Reporting Solution Strategy</vt:lpstr>
      <vt:lpstr>Self-Serve Reporting</vt:lpstr>
      <vt:lpstr>Operational Reporting</vt:lpstr>
      <vt:lpstr>Regulatory and Financial Reporting (F&amp;O)</vt:lpstr>
      <vt:lpstr>Printing Strategy (F&amp;O)</vt:lpstr>
      <vt:lpstr>Strategic Reporting</vt:lpstr>
      <vt:lpstr>Data Security</vt:lpstr>
      <vt:lpstr>Q&amp;A</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for Microsoft Dynamics 365 for Customer Engagement</dc:title>
  <dc:creator>Pedro Sacramento</dc:creator>
  <cp:lastModifiedBy>Julie Yack</cp:lastModifiedBy>
  <cp:revision>4</cp:revision>
  <dcterms:created xsi:type="dcterms:W3CDTF">2019-03-30T00:28:33Z</dcterms:created>
  <dcterms:modified xsi:type="dcterms:W3CDTF">2021-07-07T19:52:28Z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AuthorIds_UIVersion_512">
    <vt:lpwstr>68</vt:lpwstr>
  </property>
</Properties>
</file>